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73" r:id="rId5"/>
    <p:sldId id="274" r:id="rId6"/>
    <p:sldId id="277" r:id="rId7"/>
    <p:sldId id="284" r:id="rId8"/>
    <p:sldId id="268" r:id="rId9"/>
    <p:sldId id="283" r:id="rId10"/>
    <p:sldId id="278" r:id="rId11"/>
    <p:sldId id="279" r:id="rId12"/>
    <p:sldId id="265" r:id="rId13"/>
    <p:sldId id="271" r:id="rId14"/>
    <p:sldId id="285" r:id="rId15"/>
    <p:sldId id="286" r:id="rId16"/>
    <p:sldId id="287" r:id="rId17"/>
    <p:sldId id="272" r:id="rId18"/>
    <p:sldId id="259" r:id="rId19"/>
    <p:sldId id="280" r:id="rId20"/>
    <p:sldId id="262" r:id="rId21"/>
    <p:sldId id="289" r:id="rId22"/>
    <p:sldId id="288" r:id="rId23"/>
    <p:sldId id="281" r:id="rId24"/>
    <p:sldId id="282"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67" y="-31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73DE1692-B0D4-4B02-9223-53ABD4A2E5C3}"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73DE1692-B0D4-4B02-9223-53ABD4A2E5C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1091A6D-BC18-40F4-9AF9-5DEA6BD880C9}" type="datetimeFigureOut">
              <a:rPr lang="fr-FR" smtClean="0"/>
              <a:pPr/>
              <a:t>20/11/2019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3DE1692-B0D4-4B02-9223-53ABD4A2E5C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1091A6D-BC18-40F4-9AF9-5DEA6BD880C9}" type="datetimeFigureOut">
              <a:rPr lang="fr-FR" smtClean="0"/>
              <a:pPr/>
              <a:t>20/11/2019</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73DE1692-B0D4-4B02-9223-53ABD4A2E5C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 Target="slide3.xml"/><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1844824"/>
            <a:ext cx="7772400" cy="1470025"/>
          </a:xfrm>
          <a:effectLst>
            <a:outerShdw blurRad="50800" dist="38100" dir="2700000" algn="tl" rotWithShape="0">
              <a:prstClr val="black">
                <a:alpha val="40000"/>
              </a:prstClr>
            </a:outerShdw>
          </a:effectLst>
        </p:spPr>
        <p:txBody>
          <a:bodyPr>
            <a:normAutofit fontScale="90000"/>
          </a:bodyPr>
          <a:lstStyle/>
          <a:p>
            <a:r>
              <a:rPr lang="fr-FR" dirty="0" smtClean="0"/>
              <a:t>Assemblée Générale des Marbrières de Caunes</a:t>
            </a:r>
            <a:endParaRPr lang="fr-FR" dirty="0"/>
          </a:p>
        </p:txBody>
      </p:sp>
      <p:sp>
        <p:nvSpPr>
          <p:cNvPr id="3" name="Sous-titre 2"/>
          <p:cNvSpPr>
            <a:spLocks noGrp="1"/>
          </p:cNvSpPr>
          <p:nvPr>
            <p:ph type="subTitle" idx="1"/>
          </p:nvPr>
        </p:nvSpPr>
        <p:spPr>
          <a:xfrm>
            <a:off x="1403648" y="3573016"/>
            <a:ext cx="6400800" cy="792088"/>
          </a:xfrm>
        </p:spPr>
        <p:txBody>
          <a:bodyPr>
            <a:normAutofit/>
          </a:bodyPr>
          <a:lstStyle/>
          <a:p>
            <a:r>
              <a:rPr lang="fr-FR" sz="3600" dirty="0" smtClean="0"/>
              <a:t>Rapport Moral</a:t>
            </a:r>
            <a:endParaRPr lang="fr-FR" sz="3600" dirty="0"/>
          </a:p>
        </p:txBody>
      </p:sp>
      <p:sp>
        <p:nvSpPr>
          <p:cNvPr id="4" name="ZoneTexte 3"/>
          <p:cNvSpPr txBox="1"/>
          <p:nvPr/>
        </p:nvSpPr>
        <p:spPr>
          <a:xfrm>
            <a:off x="4499992" y="6021288"/>
            <a:ext cx="4104456" cy="461665"/>
          </a:xfrm>
          <a:prstGeom prst="rect">
            <a:avLst/>
          </a:prstGeom>
          <a:noFill/>
        </p:spPr>
        <p:txBody>
          <a:bodyPr wrap="square" rtlCol="0">
            <a:spAutoFit/>
          </a:bodyPr>
          <a:lstStyle/>
          <a:p>
            <a:r>
              <a:rPr lang="fr-FR" sz="2400" dirty="0" smtClean="0"/>
              <a:t>Lundi 18 novembre</a:t>
            </a:r>
            <a:endParaRPr lang="fr-FR" sz="2400" dirty="0"/>
          </a:p>
        </p:txBody>
      </p:sp>
      <p:pic>
        <p:nvPicPr>
          <p:cNvPr id="7" name="Image 6" descr="les_marbrieres_logo transparent.png"/>
          <p:cNvPicPr>
            <a:picLocks noChangeAspect="1"/>
          </p:cNvPicPr>
          <p:nvPr/>
        </p:nvPicPr>
        <p:blipFill>
          <a:blip r:embed="rId2" cstate="print"/>
          <a:stretch>
            <a:fillRect/>
          </a:stretch>
        </p:blipFill>
        <p:spPr>
          <a:xfrm>
            <a:off x="6948264" y="332656"/>
            <a:ext cx="1770103" cy="1512168"/>
          </a:xfrm>
          <a:prstGeom prst="rect">
            <a:avLst/>
          </a:prstGeom>
        </p:spPr>
      </p:pic>
      <p:sp>
        <p:nvSpPr>
          <p:cNvPr id="6" name="ZoneTexte 5"/>
          <p:cNvSpPr txBox="1"/>
          <p:nvPr/>
        </p:nvSpPr>
        <p:spPr>
          <a:xfrm>
            <a:off x="683568" y="4365104"/>
            <a:ext cx="8064896" cy="1569660"/>
          </a:xfrm>
          <a:prstGeom prst="rect">
            <a:avLst/>
          </a:prstGeom>
          <a:noFill/>
        </p:spPr>
        <p:txBody>
          <a:bodyPr wrap="square" rtlCol="0">
            <a:spAutoFit/>
          </a:bodyPr>
          <a:lstStyle/>
          <a:p>
            <a:r>
              <a:rPr lang="fr-FR" sz="2400" dirty="0" smtClean="0"/>
              <a:t>présente le bilan de notre exercice novembre 2018-novembre 2019 au regard de notre </a:t>
            </a:r>
            <a:r>
              <a:rPr lang="fr-FR" sz="2400" dirty="0" smtClean="0">
                <a:hlinkClick r:id="rId3" action="ppaction://hlinksldjump"/>
              </a:rPr>
              <a:t>objectif social</a:t>
            </a:r>
            <a:r>
              <a:rPr lang="fr-FR" sz="2400" dirty="0" smtClean="0"/>
              <a:t>, du fonctionnement et du rayonnement de notre association et, enfin</a:t>
            </a:r>
            <a:r>
              <a:rPr lang="fr-FR" sz="2400" dirty="0" smtClean="0"/>
              <a:t>, ouvre </a:t>
            </a:r>
            <a:r>
              <a:rPr lang="fr-FR" sz="2400" dirty="0" smtClean="0"/>
              <a:t>des perspectives.</a:t>
            </a:r>
            <a:endParaRPr lang="fr-FR"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0" y="188640"/>
            <a:ext cx="9144000" cy="1019200"/>
          </a:xfrm>
          <a:prstGeom prst="rect">
            <a:avLst/>
          </a:prstGeom>
          <a:ln>
            <a:solidFill>
              <a:schemeClr val="accent1">
                <a:lumMod val="60000"/>
                <a:lumOff val="40000"/>
              </a:schemeClr>
            </a:solid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w="6350">
                  <a:noFill/>
                </a:ln>
                <a:solidFill>
                  <a:schemeClr val="accent1">
                    <a:lumMod val="60000"/>
                    <a:lumOff val="40000"/>
                  </a:schemeClr>
                </a:solidFill>
                <a:effectLst>
                  <a:outerShdw blurRad="114300" dist="101600" dir="2700000" algn="tl" rotWithShape="0">
                    <a:srgbClr val="000000">
                      <a:alpha val="40000"/>
                    </a:srgbClr>
                  </a:outerShdw>
                </a:effectLst>
                <a:uLnTx/>
                <a:uFillTx/>
                <a:latin typeface="+mj-lt"/>
                <a:ea typeface="+mj-ea"/>
                <a:cs typeface="+mj-cs"/>
              </a:rPr>
              <a:t>Qualité de notre fonctionnement</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2800" b="1" dirty="0" smtClean="0">
                <a:ln w="6350">
                  <a:noFill/>
                </a:ln>
                <a:effectLst>
                  <a:outerShdw blurRad="38100" dist="38100" dir="2700000" algn="tl">
                    <a:srgbClr val="000000">
                      <a:alpha val="43137"/>
                    </a:srgbClr>
                  </a:outerShdw>
                </a:effectLst>
                <a:latin typeface="+mj-lt"/>
                <a:ea typeface="+mj-ea"/>
                <a:cs typeface="+mj-cs"/>
              </a:rPr>
              <a:t>Analyse de l’activité</a:t>
            </a:r>
            <a:endParaRPr kumimoji="0" lang="fr-FR" sz="2800" b="1" i="0" u="none" strike="noStrike" kern="1200" cap="none" spc="0" normalizeH="0" baseline="0" noProof="0" dirty="0">
              <a:ln w="6350">
                <a:noFill/>
              </a:ln>
              <a:effectLst>
                <a:outerShdw blurRad="38100" dist="38100" dir="2700000" algn="tl">
                  <a:srgbClr val="000000">
                    <a:alpha val="43137"/>
                  </a:srgbClr>
                </a:outerShdw>
              </a:effectLst>
              <a:uLnTx/>
              <a:uFillTx/>
              <a:latin typeface="+mj-lt"/>
              <a:ea typeface="+mj-ea"/>
              <a:cs typeface="+mj-cs"/>
            </a:endParaRPr>
          </a:p>
        </p:txBody>
      </p:sp>
      <p:sp>
        <p:nvSpPr>
          <p:cNvPr id="10242" name="Rectangle 2"/>
          <p:cNvSpPr>
            <a:spLocks noChangeArrowheads="1"/>
          </p:cNvSpPr>
          <p:nvPr/>
        </p:nvSpPr>
        <p:spPr bwMode="auto">
          <a:xfrm>
            <a:off x="0" y="1433044"/>
            <a:ext cx="9144000" cy="4847481"/>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cs typeface="Arial" pitchFamily="34" charset="0"/>
              </a:rPr>
              <a:t>Travail technique</a:t>
            </a:r>
            <a:endParaRPr kumimoji="0" lang="en-US" sz="24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 construction des ateliers de sculpteurs,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Aménagement et entretien de l’écomusée</a:t>
            </a:r>
          </a:p>
          <a:p>
            <a:pPr marL="0" marR="0" lvl="0" indent="0" algn="l" defTabSz="914400" rtl="0" eaLnBrk="0" fontAlgn="base" latinLnBrk="0" hangingPunct="0">
              <a:lnSpc>
                <a:spcPct val="100000"/>
              </a:lnSpc>
              <a:spcBef>
                <a:spcPct val="0"/>
              </a:spcBef>
              <a:spcAft>
                <a:spcPct val="0"/>
              </a:spcAft>
              <a:buClrTx/>
              <a:buSzTx/>
              <a:buFontTx/>
              <a:buChar char="•"/>
              <a:tabLst/>
            </a:pPr>
            <a:r>
              <a:rPr lang="fr-FR" sz="2000" dirty="0" smtClean="0">
                <a:latin typeface="Calibri" pitchFamily="34" charset="0"/>
                <a:cs typeface="Times New Roman" pitchFamily="18" charset="0"/>
              </a:rPr>
              <a:t>Aménagement du « Jardin des Marbrières »</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 poursuite de la recherche historique sur sites et en archives avec collecte de données, la photographie d’objets et mobiliers en marbre de Caunes, la localisation de nouvelles carrières sur le </a:t>
            </a:r>
            <a:r>
              <a:rPr kumimoji="0" lang="fr-FR"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plo</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d’arques, le roc de </a:t>
            </a:r>
            <a:r>
              <a:rPr kumimoji="0" lang="fr-FR"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Buffens</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et le plateau sud est des Terralbes ;</a:t>
            </a:r>
            <a:endParaRPr kumimoji="0" lang="en-US" sz="24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cs typeface="Arial" pitchFamily="34" charset="0"/>
              </a:rPr>
              <a:t>L’animation</a:t>
            </a:r>
            <a:endParaRPr kumimoji="0" lang="en-US" sz="24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Animation des évènements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Visite de carrières et de l’écomusée</a:t>
            </a:r>
            <a:endParaRPr kumimoji="0" lang="en-US" sz="24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cs typeface="Arial" pitchFamily="34" charset="0"/>
              </a:rPr>
              <a:t>Le travail administratif </a:t>
            </a:r>
            <a:endParaRPr kumimoji="0" lang="en-US" sz="24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L’investissement est énorme : gestion administrative et financière, dossier préfecture, dossiers de demande de subvention, convention d’exposition et de résidence, réactualisation du contrat d’assurance, gestion des visites</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p:cNvSpPr txBox="1">
            <a:spLocks/>
          </p:cNvSpPr>
          <p:nvPr/>
        </p:nvSpPr>
        <p:spPr>
          <a:xfrm>
            <a:off x="0" y="0"/>
            <a:ext cx="9144000" cy="1019200"/>
          </a:xfrm>
          <a:prstGeom prst="rect">
            <a:avLst/>
          </a:prstGeom>
          <a:ln>
            <a:solidFill>
              <a:schemeClr val="accent1">
                <a:lumMod val="60000"/>
                <a:lumOff val="40000"/>
              </a:schemeClr>
            </a:solidFill>
          </a:ln>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fr-FR" sz="4000" b="1" i="0" u="none" strike="noStrike" kern="1200" cap="none" spc="0" normalizeH="0" baseline="0" noProof="0" dirty="0" smtClean="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uLnTx/>
                <a:uFillTx/>
                <a:latin typeface="+mj-lt"/>
                <a:ea typeface="+mj-ea"/>
                <a:cs typeface="+mj-cs"/>
              </a:rPr>
              <a:t>Qualité de notre fonctionnement</a:t>
            </a:r>
          </a:p>
          <a:p>
            <a:pPr marL="0" marR="0" lvl="0" indent="0" algn="ctr" defTabSz="914400" rtl="0" eaLnBrk="1" fontAlgn="auto" latinLnBrk="0" hangingPunct="1">
              <a:lnSpc>
                <a:spcPct val="100000"/>
              </a:lnSpc>
              <a:spcBef>
                <a:spcPct val="0"/>
              </a:spcBef>
              <a:spcAft>
                <a:spcPts val="0"/>
              </a:spcAft>
              <a:buClrTx/>
              <a:buSzTx/>
              <a:buFontTx/>
              <a:buNone/>
              <a:tabLst/>
              <a:defRPr/>
            </a:pPr>
            <a:r>
              <a:rPr lang="fr-FR" sz="2800" b="1" dirty="0" smtClean="0">
                <a:ln w="6350">
                  <a:noFill/>
                </a:ln>
                <a:effectLst>
                  <a:outerShdw blurRad="38100" dist="38100" dir="2700000" algn="tl">
                    <a:srgbClr val="000000">
                      <a:alpha val="43137"/>
                    </a:srgbClr>
                  </a:outerShdw>
                </a:effectLst>
                <a:latin typeface="+mj-lt"/>
                <a:ea typeface="+mj-ea"/>
                <a:cs typeface="+mj-cs"/>
              </a:rPr>
              <a:t>Analyse de l’activité</a:t>
            </a:r>
            <a:endParaRPr kumimoji="0" lang="fr-FR" sz="2800" b="1" i="0" u="none" strike="noStrike" kern="1200" cap="none" spc="0" normalizeH="0" baseline="0" noProof="0" dirty="0">
              <a:ln w="6350">
                <a:noFill/>
              </a:ln>
              <a:effectLst>
                <a:outerShdw blurRad="38100" dist="38100" dir="2700000" algn="tl">
                  <a:srgbClr val="000000">
                    <a:alpha val="43137"/>
                  </a:srgbClr>
                </a:outerShdw>
              </a:effectLst>
              <a:uLnTx/>
              <a:uFillTx/>
              <a:latin typeface="+mj-lt"/>
              <a:ea typeface="+mj-ea"/>
              <a:cs typeface="+mj-cs"/>
            </a:endParaRPr>
          </a:p>
        </p:txBody>
      </p:sp>
      <p:sp>
        <p:nvSpPr>
          <p:cNvPr id="9217" name="Rectangle 1"/>
          <p:cNvSpPr>
            <a:spLocks noChangeArrowheads="1"/>
          </p:cNvSpPr>
          <p:nvPr/>
        </p:nvSpPr>
        <p:spPr bwMode="auto">
          <a:xfrm>
            <a:off x="827584" y="1072853"/>
            <a:ext cx="7704856" cy="5647700"/>
          </a:xfrm>
          <a:prstGeom prst="rect">
            <a:avLst/>
          </a:prstGeom>
          <a:no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fr-FR" sz="2400" b="1" i="0" u="none" strike="noStrike" cap="none" normalizeH="0" baseline="0" dirty="0" smtClean="0">
                <a:ln>
                  <a:noFill/>
                </a:ln>
                <a:solidFill>
                  <a:schemeClr val="tx1"/>
                </a:solidFill>
                <a:effectLst/>
                <a:latin typeface="Calibri" pitchFamily="34" charset="0"/>
                <a:cs typeface="Arial" pitchFamily="34" charset="0"/>
              </a:rPr>
              <a:t>La communication</a:t>
            </a:r>
            <a:endParaRPr kumimoji="0" lang="en-US" sz="24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 gestion du site, la réalisation de documents de communication, animation des réseaux, relation avec la presse, organisation de nos évènements, relations publiques….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Dans le domaine des relations publiques il faut noter les démarches de rapprochement avec d’autres entités ayant pour vocation la valorisation d’un patrimoine marbrier : le musée du marbre de Bagnères de Bigorre mais aussi avec la Communauté de communes de St Pons.</a:t>
            </a:r>
            <a:endParaRPr kumimoji="0" lang="fr-FR" sz="1200" b="0" i="0" u="none" strike="noStrike" cap="none" normalizeH="0" baseline="0" dirty="0" smtClean="0">
              <a:ln>
                <a:noFill/>
              </a:ln>
              <a:solidFill>
                <a:schemeClr val="tx1"/>
              </a:solidFill>
              <a:effectLst/>
              <a:latin typeface="Arial" pitchFamily="34" charset="0"/>
              <a:cs typeface="Arial" pitchFamily="34" charset="0"/>
            </a:endParaRPr>
          </a:p>
          <a:p>
            <a:pPr lvl="0" algn="just" eaLnBrk="0" fontAlgn="base" hangingPunct="0">
              <a:spcBef>
                <a:spcPct val="0"/>
              </a:spcBef>
              <a:spcAft>
                <a:spcPct val="0"/>
              </a:spcAft>
            </a:pP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Concernant la communication, nous poursuivons l’actualisation régulière de notre site qui a accueilli près de 4000 visiteurs du 1er nov. 2018  à fin octobre 2019; nous communiquons régulièrement via différents média électroniques tels que </a:t>
            </a:r>
            <a:r>
              <a:rPr kumimoji="0" lang="fr-FR"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 Guide culturel</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L’agenda du Patrimoine du Pays Carcassonnais</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L’essentiel </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de l’OT du Grand Carcassonne, </a:t>
            </a:r>
            <a:r>
              <a:rPr kumimoji="0" lang="fr-FR"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 Passe Muraille</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mais aussi via des publications papier comme les journaux </a:t>
            </a:r>
            <a:r>
              <a:rPr kumimoji="0" lang="fr-FR"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L’Indépendant</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r>
              <a:rPr kumimoji="0" lang="fr-FR"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 Midi libre, </a:t>
            </a:r>
            <a:r>
              <a:rPr lang="fr-FR" sz="2000" i="1" dirty="0" smtClean="0">
                <a:latin typeface="Calibri" pitchFamily="34" charset="0"/>
                <a:ea typeface="Times New Roman" pitchFamily="18" charset="0"/>
                <a:cs typeface="Times New Roman" pitchFamily="18" charset="0"/>
              </a:rPr>
              <a:t>La Dépêche</a:t>
            </a:r>
            <a:r>
              <a:rPr lang="fr-FR" sz="2000" dirty="0" smtClean="0">
                <a:latin typeface="Calibri" pitchFamily="34" charset="0"/>
                <a:ea typeface="Times New Roman" pitchFamily="18" charset="0"/>
                <a:cs typeface="Times New Roman" pitchFamily="18" charset="0"/>
              </a:rPr>
              <a:t> </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et </a:t>
            </a:r>
            <a:r>
              <a:rPr kumimoji="0" lang="fr-FR"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la Semaine du Minervois</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ou encore </a:t>
            </a:r>
            <a:r>
              <a:rPr kumimoji="0" lang="fr-FR" sz="2000" b="0"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Le Petit Agenda de l’Aude et du Biterrois</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La couverture de nos activités par la presse locale a été remarquable (</a:t>
            </a:r>
            <a:r>
              <a:rPr kumimoji="0" lang="fr-FR" sz="2000" b="0" i="0" u="none" strike="noStrike" cap="none" normalizeH="0" baseline="0" dirty="0" err="1" smtClean="0">
                <a:ln>
                  <a:noFill/>
                </a:ln>
                <a:solidFill>
                  <a:schemeClr val="tx1"/>
                </a:solidFill>
                <a:effectLst/>
                <a:latin typeface="Calibri" pitchFamily="34" charset="0"/>
                <a:ea typeface="Times New Roman" pitchFamily="18" charset="0"/>
                <a:cs typeface="Times New Roman" pitchFamily="18" charset="0"/>
              </a:rPr>
              <a:t>cf</a:t>
            </a:r>
            <a:r>
              <a:rPr kumimoji="0" lang="fr-FR" sz="2000" b="0"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notre dossier de presse).</a:t>
            </a:r>
            <a:endParaRPr kumimoji="0" lang="fr-FR" sz="3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effectLst>
            <a:outerShdw blurRad="50800" dist="38100" dir="2700000" algn="tl" rotWithShape="0">
              <a:prstClr val="black">
                <a:alpha val="40000"/>
              </a:prstClr>
            </a:outerShdw>
          </a:effectLst>
        </p:spPr>
        <p:txBody>
          <a:bodyPr>
            <a:normAutofit fontScale="90000"/>
          </a:bodyPr>
          <a:lstStyle/>
          <a:p>
            <a:r>
              <a:rPr lang="fr-FR" dirty="0" smtClean="0">
                <a:effectLst>
                  <a:outerShdw blurRad="50800" dist="38100" dir="18900000" algn="bl" rotWithShape="0">
                    <a:prstClr val="black">
                      <a:alpha val="40000"/>
                    </a:prstClr>
                  </a:outerShdw>
                </a:effectLst>
              </a:rPr>
              <a:t>Qualité de notre fonctionnement</a:t>
            </a:r>
            <a:endParaRPr lang="fr-FR" dirty="0">
              <a:effectLst>
                <a:outerShdw blurRad="50800" dist="38100" dir="18900000" algn="bl" rotWithShape="0">
                  <a:prstClr val="black">
                    <a:alpha val="40000"/>
                  </a:prstClr>
                </a:outerShdw>
              </a:effectLst>
            </a:endParaRPr>
          </a:p>
        </p:txBody>
      </p:sp>
      <p:sp>
        <p:nvSpPr>
          <p:cNvPr id="3" name="Espace réservé du contenu 2"/>
          <p:cNvSpPr>
            <a:spLocks noGrp="1"/>
          </p:cNvSpPr>
          <p:nvPr>
            <p:ph idx="1"/>
          </p:nvPr>
        </p:nvSpPr>
        <p:spPr/>
        <p:txBody>
          <a:bodyPr>
            <a:normAutofit/>
          </a:bodyPr>
          <a:lstStyle/>
          <a:p>
            <a:r>
              <a:rPr lang="fr-FR" dirty="0" smtClean="0"/>
              <a:t>La disponibilité de nos </a:t>
            </a:r>
            <a:r>
              <a:rPr lang="fr-FR" dirty="0" smtClean="0"/>
              <a:t>guides pour répondre à l’augmentation de  la demande de  </a:t>
            </a:r>
            <a:r>
              <a:rPr lang="fr-FR" dirty="0" smtClean="0"/>
              <a:t>visites</a:t>
            </a:r>
            <a:endParaRPr lang="fr-FR" dirty="0" smtClean="0"/>
          </a:p>
          <a:p>
            <a:r>
              <a:rPr lang="fr-FR" dirty="0" smtClean="0"/>
              <a:t>La </a:t>
            </a:r>
            <a:r>
              <a:rPr lang="fr-FR" dirty="0" smtClean="0"/>
              <a:t>fréquentation et l’intérêt </a:t>
            </a:r>
            <a:r>
              <a:rPr lang="fr-FR" dirty="0" smtClean="0"/>
              <a:t>suscités  pour les nouveaux rendez vous.</a:t>
            </a:r>
            <a:endParaRPr lang="fr-FR" dirty="0" smtClean="0"/>
          </a:p>
          <a:p>
            <a:r>
              <a:rPr lang="fr-FR" dirty="0" smtClean="0"/>
              <a:t>la qualification de notre projet pour le première Journée Nationale de </a:t>
            </a:r>
            <a:r>
              <a:rPr lang="fr-FR" dirty="0" smtClean="0"/>
              <a:t>Géologie</a:t>
            </a:r>
            <a:endParaRPr lang="fr-FR" dirty="0" smtClean="0"/>
          </a:p>
          <a:p>
            <a:endParaRPr lang="fr-FR" sz="2800"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19256" cy="1019200"/>
          </a:xfrm>
        </p:spPr>
        <p:txBody>
          <a:bodyPr/>
          <a:lstStyle/>
          <a:p>
            <a:pPr algn="ctr"/>
            <a:r>
              <a:rPr lang="fr-FR" sz="4000" dirty="0" smtClean="0"/>
              <a:t>C - Rayonnement de l’association</a:t>
            </a:r>
            <a:endParaRPr lang="fr-FR" sz="4000" dirty="0"/>
          </a:p>
        </p:txBody>
      </p:sp>
      <p:sp>
        <p:nvSpPr>
          <p:cNvPr id="3" name="Espace réservé du texte 2"/>
          <p:cNvSpPr>
            <a:spLocks noGrp="1"/>
          </p:cNvSpPr>
          <p:nvPr>
            <p:ph type="body" idx="1"/>
          </p:nvPr>
        </p:nvSpPr>
        <p:spPr>
          <a:xfrm>
            <a:off x="395536" y="1484784"/>
            <a:ext cx="8352928" cy="4968552"/>
          </a:xfrm>
        </p:spPr>
        <p:txBody>
          <a:bodyPr>
            <a:noAutofit/>
          </a:bodyPr>
          <a:lstStyle/>
          <a:p>
            <a:r>
              <a:rPr lang="fr-FR" sz="2800" b="1" i="1" cap="small" dirty="0" smtClean="0"/>
              <a:t>quantitativement, on appréciera</a:t>
            </a:r>
          </a:p>
          <a:p>
            <a:pPr lvl="0"/>
            <a:r>
              <a:rPr lang="fr-FR" sz="2800" dirty="0" smtClean="0"/>
              <a:t>1) L’augmentation du nombre:</a:t>
            </a:r>
          </a:p>
          <a:p>
            <a:pPr lvl="0">
              <a:buFont typeface="Arial" pitchFamily="34" charset="0"/>
              <a:buChar char="•"/>
            </a:pPr>
            <a:r>
              <a:rPr lang="fr-FR" sz="2800" dirty="0" smtClean="0"/>
              <a:t> </a:t>
            </a:r>
            <a:r>
              <a:rPr lang="fr-FR" sz="2800" dirty="0" smtClean="0"/>
              <a:t>de visiteurs de notre site </a:t>
            </a:r>
            <a:r>
              <a:rPr lang="fr-FR" sz="2800" dirty="0" smtClean="0"/>
              <a:t>internet</a:t>
            </a:r>
          </a:p>
          <a:p>
            <a:pPr lvl="0">
              <a:buFont typeface="Arial" pitchFamily="34" charset="0"/>
              <a:buChar char="•"/>
            </a:pPr>
            <a:r>
              <a:rPr lang="fr-FR" sz="2800" dirty="0" smtClean="0"/>
              <a:t> de visiteurs de nos carrières et de l’écomusée</a:t>
            </a:r>
          </a:p>
          <a:p>
            <a:pPr lvl="0">
              <a:buFont typeface="Arial" pitchFamily="34" charset="0"/>
              <a:buChar char="•"/>
            </a:pPr>
            <a:r>
              <a:rPr lang="fr-FR" sz="2800" dirty="0" smtClean="0"/>
              <a:t>le </a:t>
            </a:r>
            <a:r>
              <a:rPr lang="fr-FR" sz="2800" dirty="0" smtClean="0"/>
              <a:t>nombre et la variété des sollicitations sur le marbre, demandes d’information les plus diverses (achat de marbre, travaux de marbrerie, stage de sculpture, participation au symposium, demande de résidence)</a:t>
            </a:r>
          </a:p>
          <a:p>
            <a:pPr lvl="0">
              <a:buFont typeface="Arial" pitchFamily="34" charset="0"/>
              <a:buChar char="•"/>
            </a:pPr>
            <a:r>
              <a:rPr lang="fr-FR" sz="2800" dirty="0" smtClean="0"/>
              <a:t>le nombre et le montant des dons et </a:t>
            </a:r>
            <a:r>
              <a:rPr lang="fr-FR" sz="2800" dirty="0" smtClean="0"/>
              <a:t>donations</a:t>
            </a:r>
            <a:r>
              <a:rPr lang="fr-FR" sz="2800" dirty="0"/>
              <a:t>.</a:t>
            </a:r>
            <a:endParaRPr lang="fr-FR"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19256" cy="1019200"/>
          </a:xfrm>
        </p:spPr>
        <p:txBody>
          <a:bodyPr/>
          <a:lstStyle/>
          <a:p>
            <a:pPr algn="ctr"/>
            <a:r>
              <a:rPr lang="fr-FR" sz="4000" dirty="0" smtClean="0"/>
              <a:t>C - Rayonnement de l’association</a:t>
            </a:r>
            <a:endParaRPr lang="fr-FR" sz="4000" dirty="0"/>
          </a:p>
        </p:txBody>
      </p:sp>
      <p:sp>
        <p:nvSpPr>
          <p:cNvPr id="3" name="Espace réservé du texte 2"/>
          <p:cNvSpPr>
            <a:spLocks noGrp="1"/>
          </p:cNvSpPr>
          <p:nvPr>
            <p:ph type="body" idx="1"/>
          </p:nvPr>
        </p:nvSpPr>
        <p:spPr>
          <a:xfrm>
            <a:off x="395536" y="1700808"/>
            <a:ext cx="8424936" cy="4896544"/>
          </a:xfrm>
        </p:spPr>
        <p:txBody>
          <a:bodyPr>
            <a:noAutofit/>
          </a:bodyPr>
          <a:lstStyle/>
          <a:p>
            <a:r>
              <a:rPr lang="fr-FR" sz="2800" dirty="0" smtClean="0"/>
              <a:t>2) Le </a:t>
            </a:r>
            <a:r>
              <a:rPr lang="fr-FR" sz="2800" dirty="0" smtClean="0"/>
              <a:t>partenariat </a:t>
            </a:r>
            <a:endParaRPr lang="fr-FR" sz="2800" b="1" i="1" cap="small" dirty="0" smtClean="0"/>
          </a:p>
          <a:p>
            <a:pPr lvl="0">
              <a:buFont typeface="Arial" pitchFamily="34" charset="0"/>
              <a:buChar char="•"/>
            </a:pPr>
            <a:r>
              <a:rPr lang="fr-FR" sz="2800" dirty="0" smtClean="0"/>
              <a:t>avec </a:t>
            </a:r>
            <a:r>
              <a:rPr lang="fr-FR" sz="2800" dirty="0" smtClean="0"/>
              <a:t>la commune (la municipalité de Caunes et les services techniques de la municipalité, les personnels de l’Abbaye constamment présents et </a:t>
            </a:r>
            <a:r>
              <a:rPr lang="fr-FR" sz="2800" dirty="0" smtClean="0"/>
              <a:t>réactifs), </a:t>
            </a:r>
          </a:p>
          <a:p>
            <a:pPr lvl="0">
              <a:buFont typeface="Arial" pitchFamily="34" charset="0"/>
              <a:buChar char="•"/>
            </a:pPr>
            <a:r>
              <a:rPr lang="fr-FR" sz="2800" dirty="0" smtClean="0"/>
              <a:t>avec </a:t>
            </a:r>
            <a:r>
              <a:rPr lang="fr-FR" sz="2800" dirty="0" smtClean="0"/>
              <a:t>l’OTI, </a:t>
            </a:r>
            <a:endParaRPr lang="fr-FR" sz="2800" dirty="0" smtClean="0"/>
          </a:p>
          <a:p>
            <a:pPr lvl="0">
              <a:buFont typeface="Arial" pitchFamily="34" charset="0"/>
              <a:buChar char="•"/>
            </a:pPr>
            <a:r>
              <a:rPr lang="fr-FR" sz="2800" dirty="0" smtClean="0"/>
              <a:t>les </a:t>
            </a:r>
            <a:r>
              <a:rPr lang="fr-FR" sz="2800" dirty="0" smtClean="0"/>
              <a:t>entreprises (</a:t>
            </a:r>
            <a:r>
              <a:rPr lang="fr-FR" sz="2800" dirty="0" err="1" smtClean="0"/>
              <a:t>Cyrnos</a:t>
            </a:r>
            <a:r>
              <a:rPr lang="fr-FR" sz="2800" dirty="0" smtClean="0"/>
              <a:t>, </a:t>
            </a:r>
            <a:r>
              <a:rPr lang="fr-FR" sz="2800" dirty="0" err="1" smtClean="0"/>
              <a:t>Mauri</a:t>
            </a:r>
            <a:r>
              <a:rPr lang="fr-FR" sz="2800" dirty="0" smtClean="0"/>
              <a:t>, </a:t>
            </a:r>
            <a:r>
              <a:rPr lang="fr-FR" sz="2800" dirty="0" err="1" smtClean="0"/>
              <a:t>Lucon</a:t>
            </a:r>
            <a:r>
              <a:rPr lang="fr-FR" sz="2800" dirty="0" smtClean="0"/>
              <a:t>), la cave coopérative, l’école, les associations et les particuliers de Caunes.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19256" cy="1019200"/>
          </a:xfrm>
        </p:spPr>
        <p:txBody>
          <a:bodyPr/>
          <a:lstStyle/>
          <a:p>
            <a:pPr algn="ctr"/>
            <a:r>
              <a:rPr lang="fr-FR" sz="4000" dirty="0" smtClean="0"/>
              <a:t>C - Rayonnement de l’association</a:t>
            </a:r>
            <a:endParaRPr lang="fr-FR" sz="4000" dirty="0"/>
          </a:p>
        </p:txBody>
      </p:sp>
      <p:sp>
        <p:nvSpPr>
          <p:cNvPr id="3" name="Espace réservé du texte 2"/>
          <p:cNvSpPr>
            <a:spLocks noGrp="1"/>
          </p:cNvSpPr>
          <p:nvPr>
            <p:ph type="body" idx="1"/>
          </p:nvPr>
        </p:nvSpPr>
        <p:spPr>
          <a:xfrm>
            <a:off x="395536" y="1700808"/>
            <a:ext cx="8748464" cy="4896544"/>
          </a:xfrm>
        </p:spPr>
        <p:txBody>
          <a:bodyPr>
            <a:noAutofit/>
          </a:bodyPr>
          <a:lstStyle/>
          <a:p>
            <a:r>
              <a:rPr lang="fr-FR" sz="2800" dirty="0" smtClean="0"/>
              <a:t>3) Les témoignages de reconnaissance</a:t>
            </a:r>
            <a:r>
              <a:rPr lang="fr-FR" sz="2800" dirty="0" smtClean="0"/>
              <a:t> de la part de :</a:t>
            </a:r>
          </a:p>
          <a:p>
            <a:pPr>
              <a:buFont typeface="Arial" pitchFamily="34" charset="0"/>
              <a:buChar char="•"/>
            </a:pPr>
            <a:r>
              <a:rPr lang="fr-FR" sz="2800" dirty="0" smtClean="0"/>
              <a:t>l’ONF</a:t>
            </a:r>
            <a:r>
              <a:rPr lang="fr-FR" sz="2800" dirty="0" smtClean="0"/>
              <a:t>,  </a:t>
            </a:r>
            <a:endParaRPr lang="fr-FR" sz="2800" dirty="0" smtClean="0"/>
          </a:p>
          <a:p>
            <a:pPr>
              <a:buFont typeface="Arial" pitchFamily="34" charset="0"/>
              <a:buChar char="•"/>
            </a:pPr>
            <a:r>
              <a:rPr lang="fr-FR" sz="2800" dirty="0" smtClean="0"/>
              <a:t>Le </a:t>
            </a:r>
            <a:r>
              <a:rPr lang="fr-FR" sz="2800" dirty="0" smtClean="0"/>
              <a:t>Département, </a:t>
            </a:r>
            <a:endParaRPr lang="fr-FR" sz="2800" dirty="0" smtClean="0"/>
          </a:p>
          <a:p>
            <a:pPr>
              <a:buFont typeface="Arial" pitchFamily="34" charset="0"/>
              <a:buChar char="•"/>
            </a:pPr>
            <a:r>
              <a:rPr lang="fr-FR" sz="2800" dirty="0" smtClean="0"/>
              <a:t>la </a:t>
            </a:r>
            <a:r>
              <a:rPr lang="fr-FR" sz="2800" dirty="0" smtClean="0"/>
              <a:t>Région, </a:t>
            </a:r>
            <a:endParaRPr lang="fr-FR" sz="2800" dirty="0" smtClean="0"/>
          </a:p>
          <a:p>
            <a:pPr>
              <a:buFont typeface="Arial" pitchFamily="34" charset="0"/>
              <a:buChar char="•"/>
            </a:pPr>
            <a:r>
              <a:rPr lang="fr-FR" sz="2800" dirty="0" smtClean="0"/>
              <a:t>la </a:t>
            </a:r>
            <a:r>
              <a:rPr lang="fr-FR" sz="2800" dirty="0" smtClean="0"/>
              <a:t>Maison de Région, </a:t>
            </a:r>
            <a:endParaRPr lang="fr-FR" sz="2800" dirty="0" smtClean="0"/>
          </a:p>
          <a:p>
            <a:pPr>
              <a:buFont typeface="Arial" pitchFamily="34" charset="0"/>
              <a:buChar char="•"/>
            </a:pPr>
            <a:r>
              <a:rPr lang="fr-FR" sz="2800" dirty="0" smtClean="0"/>
              <a:t>la </a:t>
            </a:r>
            <a:r>
              <a:rPr lang="fr-FR" sz="2800" dirty="0" smtClean="0"/>
              <a:t>Communauté d’agglo (avec l’OT du Grand Carcassonne</a:t>
            </a:r>
            <a:r>
              <a:rPr lang="fr-FR" sz="2800" dirty="0" smtClean="0"/>
              <a:t>)</a:t>
            </a:r>
            <a:endParaRPr lang="fr-FR" sz="2800" dirty="0" smtClean="0"/>
          </a:p>
          <a:p>
            <a:pPr lvl="0">
              <a:buFont typeface="Arial" pitchFamily="34" charset="0"/>
              <a:buChar char="•"/>
            </a:pPr>
            <a:r>
              <a:rPr lang="fr-FR" sz="2800" dirty="0" smtClean="0"/>
              <a:t>Les scientifiques, les artistes,</a:t>
            </a:r>
          </a:p>
          <a:p>
            <a:pPr lvl="0">
              <a:buFont typeface="Arial" pitchFamily="34" charset="0"/>
              <a:buChar char="•"/>
            </a:pPr>
            <a:r>
              <a:rPr lang="fr-FR" sz="2800" dirty="0" smtClean="0"/>
              <a:t>La population de Caunes</a:t>
            </a:r>
            <a:endParaRPr lang="fr-FR" sz="28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19256" cy="1019200"/>
          </a:xfrm>
        </p:spPr>
        <p:txBody>
          <a:bodyPr/>
          <a:lstStyle/>
          <a:p>
            <a:pPr algn="ctr"/>
            <a:r>
              <a:rPr lang="fr-FR" sz="4000" dirty="0" smtClean="0"/>
              <a:t>C - Rayonnement de l’association</a:t>
            </a:r>
            <a:endParaRPr lang="fr-FR" sz="4000" dirty="0"/>
          </a:p>
        </p:txBody>
      </p:sp>
      <p:sp>
        <p:nvSpPr>
          <p:cNvPr id="3" name="Espace réservé du texte 2"/>
          <p:cNvSpPr>
            <a:spLocks noGrp="1"/>
          </p:cNvSpPr>
          <p:nvPr>
            <p:ph type="body" idx="1"/>
          </p:nvPr>
        </p:nvSpPr>
        <p:spPr>
          <a:xfrm>
            <a:off x="395536" y="1700808"/>
            <a:ext cx="8424936" cy="4896544"/>
          </a:xfrm>
        </p:spPr>
        <p:txBody>
          <a:bodyPr>
            <a:noAutofit/>
          </a:bodyPr>
          <a:lstStyle/>
          <a:p>
            <a:r>
              <a:rPr lang="fr-FR" sz="2800" dirty="0" smtClean="0"/>
              <a:t>4) La collaboration </a:t>
            </a:r>
            <a:endParaRPr lang="fr-FR" sz="2800" b="1" i="1" cap="small" dirty="0" smtClean="0"/>
          </a:p>
          <a:p>
            <a:pPr lvl="0">
              <a:buFont typeface="Arial" pitchFamily="34" charset="0"/>
              <a:buChar char="•"/>
            </a:pPr>
            <a:r>
              <a:rPr lang="fr-FR" sz="2800" dirty="0" smtClean="0"/>
              <a:t>avec </a:t>
            </a:r>
            <a:r>
              <a:rPr lang="fr-FR" sz="2800" dirty="0" smtClean="0"/>
              <a:t>la CC du Minervois au </a:t>
            </a:r>
            <a:r>
              <a:rPr lang="fr-FR" sz="2800" dirty="0" err="1" smtClean="0"/>
              <a:t>Caroux</a:t>
            </a:r>
            <a:r>
              <a:rPr lang="fr-FR" sz="2800" dirty="0" smtClean="0"/>
              <a:t> et celle du Parc Naturel du Haut Languedoc</a:t>
            </a:r>
          </a:p>
          <a:p>
            <a:pPr lvl="0">
              <a:buFont typeface="Arial" pitchFamily="34" charset="0"/>
              <a:buChar char="•"/>
            </a:pPr>
            <a:r>
              <a:rPr lang="fr-FR" sz="2800" dirty="0" smtClean="0"/>
              <a:t>avec Michèle </a:t>
            </a:r>
            <a:r>
              <a:rPr lang="fr-FR" sz="2800" dirty="0" err="1" smtClean="0"/>
              <a:t>Tesseyre</a:t>
            </a:r>
            <a:r>
              <a:rPr lang="fr-FR" sz="2800" dirty="0" smtClean="0"/>
              <a:t>, réalisatrice, dialoguiste et écrivaine (auteure de Jean </a:t>
            </a:r>
            <a:r>
              <a:rPr lang="fr-FR" sz="2800" dirty="0" err="1" smtClean="0"/>
              <a:t>Pigasse</a:t>
            </a:r>
            <a:r>
              <a:rPr lang="fr-FR" sz="2800" dirty="0" smtClean="0"/>
              <a:t>, ouvrier du canal, récipiendaire de trois prix littéraires cette année) et actuellement dans l’écriture de son nouveau roman historique « Marbre rouge ».</a:t>
            </a:r>
            <a:endParaRPr lang="fr-FR"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23528" y="332656"/>
            <a:ext cx="8219256" cy="1019200"/>
          </a:xfrm>
        </p:spPr>
        <p:txBody>
          <a:bodyPr/>
          <a:lstStyle/>
          <a:p>
            <a:pPr algn="ctr"/>
            <a:r>
              <a:rPr lang="fr-FR" sz="4000" dirty="0" smtClean="0"/>
              <a:t>D - Perspectives</a:t>
            </a:r>
            <a:endParaRPr lang="fr-FR" sz="4000" dirty="0"/>
          </a:p>
        </p:txBody>
      </p:sp>
      <p:sp>
        <p:nvSpPr>
          <p:cNvPr id="3" name="Espace réservé du texte 2"/>
          <p:cNvSpPr>
            <a:spLocks noGrp="1"/>
          </p:cNvSpPr>
          <p:nvPr>
            <p:ph type="body" idx="1"/>
          </p:nvPr>
        </p:nvSpPr>
        <p:spPr>
          <a:xfrm>
            <a:off x="395536" y="1700808"/>
            <a:ext cx="8352928" cy="4752528"/>
          </a:xfrm>
        </p:spPr>
        <p:txBody>
          <a:bodyPr>
            <a:noAutofit/>
          </a:bodyPr>
          <a:lstStyle/>
          <a:p>
            <a:pPr marL="530352" indent="-457200">
              <a:buFont typeface="+mj-lt"/>
              <a:buAutoNum type="arabicPeriod"/>
            </a:pPr>
            <a:r>
              <a:rPr lang="fr-FR" sz="4000" dirty="0" smtClean="0"/>
              <a:t>Inventaire et Protection</a:t>
            </a:r>
          </a:p>
          <a:p>
            <a:pPr marL="530352" indent="-457200">
              <a:buFont typeface="+mj-lt"/>
              <a:buAutoNum type="arabicPeriod"/>
            </a:pPr>
            <a:r>
              <a:rPr lang="fr-FR" sz="4000" dirty="0" smtClean="0"/>
              <a:t>Valorisation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a:effectLst>
            <a:outerShdw blurRad="50800" dist="38100" dir="2700000" algn="tl" rotWithShape="0">
              <a:prstClr val="black">
                <a:alpha val="40000"/>
              </a:prstClr>
            </a:outerShdw>
          </a:effectLst>
        </p:spPr>
        <p:txBody>
          <a:bodyPr>
            <a:normAutofit fontScale="90000"/>
          </a:bodyPr>
          <a:lstStyle/>
          <a:p>
            <a:r>
              <a:rPr lang="fr-FR" dirty="0" smtClean="0"/>
              <a:t>1) Les </a:t>
            </a:r>
            <a:r>
              <a:rPr lang="fr-FR" dirty="0" smtClean="0"/>
              <a:t>perspectives</a:t>
            </a:r>
            <a:br>
              <a:rPr lang="fr-FR" dirty="0" smtClean="0"/>
            </a:br>
            <a:endParaRPr lang="fr-FR" dirty="0"/>
          </a:p>
        </p:txBody>
      </p:sp>
      <p:sp>
        <p:nvSpPr>
          <p:cNvPr id="3" name="Espace réservé du contenu 2"/>
          <p:cNvSpPr>
            <a:spLocks noGrp="1"/>
          </p:cNvSpPr>
          <p:nvPr>
            <p:ph idx="1"/>
          </p:nvPr>
        </p:nvSpPr>
        <p:spPr>
          <a:xfrm>
            <a:off x="457200" y="1340768"/>
            <a:ext cx="8229600" cy="4968592"/>
          </a:xfrm>
        </p:spPr>
        <p:txBody>
          <a:bodyPr>
            <a:normAutofit fontScale="77500" lnSpcReduction="20000"/>
          </a:bodyPr>
          <a:lstStyle/>
          <a:p>
            <a:pPr algn="ctr">
              <a:buFont typeface="Wingdings" pitchFamily="2" charset="2"/>
              <a:buChar char="Ø"/>
            </a:pPr>
            <a:r>
              <a:rPr lang="fr-FR" sz="3100" b="1" dirty="0" smtClean="0"/>
              <a:t>À court terme</a:t>
            </a:r>
          </a:p>
          <a:p>
            <a:pPr lvl="0">
              <a:buNone/>
            </a:pPr>
            <a:r>
              <a:rPr lang="fr-FR" dirty="0" smtClean="0"/>
              <a:t>Poursuivre les réunions et les travaux du comité scientifique </a:t>
            </a:r>
          </a:p>
          <a:p>
            <a:pPr lvl="0">
              <a:buNone/>
            </a:pPr>
            <a:r>
              <a:rPr lang="fr-FR" dirty="0" smtClean="0"/>
              <a:t>Continuer à enrichir notre fonds muséal (cartes, photos anciennes, outils, mobiliers et documents anciens (témoignages des carriers, actes notariés…)</a:t>
            </a:r>
          </a:p>
          <a:p>
            <a:pPr lvl="0">
              <a:buNone/>
            </a:pPr>
            <a:r>
              <a:rPr lang="fr-FR" dirty="0" smtClean="0"/>
              <a:t>Publier un ouvrage de vulgarisation en 2020. « A la découverte du patrimoine marbrier de Caunes-Minervois » (trouver les fonds et l’éditeur)</a:t>
            </a:r>
          </a:p>
          <a:p>
            <a:pPr lvl="0">
              <a:buNone/>
            </a:pPr>
            <a:r>
              <a:rPr lang="fr-FR" dirty="0" smtClean="0"/>
              <a:t>Faire reconnaître la « voie  du marbre » (ancien axe routier initié par la royauté et en fonctionnement jusqu’à la révolution permettant le transport du marbre des carrières de la Terralbe et de la Matte au canal avec embarquement au port de l’écluse de l’Aiguille à </a:t>
            </a:r>
            <a:r>
              <a:rPr lang="fr-FR" dirty="0" err="1" smtClean="0"/>
              <a:t>Puichéric</a:t>
            </a:r>
            <a:r>
              <a:rPr lang="fr-FR" dirty="0" smtClean="0"/>
              <a:t>). Rechercher le soutien de l’Europe (GAL du Pays Carcassonnais) et/ou de la Communauté d’agglo.</a:t>
            </a:r>
          </a:p>
          <a:p>
            <a:pPr lvl="0"/>
            <a:endParaRPr lang="fr-FR" b="1" i="1" dirty="0" smtClean="0"/>
          </a:p>
          <a:p>
            <a:endParaRPr lang="fr-FR" dirty="0"/>
          </a:p>
        </p:txBody>
      </p:sp>
      <p:sp>
        <p:nvSpPr>
          <p:cNvPr id="4" name="ZoneTexte 3"/>
          <p:cNvSpPr txBox="1"/>
          <p:nvPr/>
        </p:nvSpPr>
        <p:spPr>
          <a:xfrm>
            <a:off x="611560" y="836712"/>
            <a:ext cx="8208912"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2400" dirty="0" smtClean="0">
                <a:solidFill>
                  <a:schemeClr val="accent2">
                    <a:lumMod val="50000"/>
                  </a:schemeClr>
                </a:solidFill>
              </a:rPr>
              <a:t>inventaire et la protection du patrimoine marbrier</a:t>
            </a:r>
            <a:endParaRPr lang="fr-FR" sz="24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850106"/>
          </a:xfrm>
          <a:effectLst>
            <a:outerShdw blurRad="50800" dist="38100" dir="2700000" algn="tl" rotWithShape="0">
              <a:prstClr val="black">
                <a:alpha val="40000"/>
              </a:prstClr>
            </a:outerShdw>
          </a:effectLst>
        </p:spPr>
        <p:txBody>
          <a:bodyPr>
            <a:normAutofit fontScale="90000"/>
          </a:bodyPr>
          <a:lstStyle/>
          <a:p>
            <a:r>
              <a:rPr lang="fr-FR" dirty="0" smtClean="0"/>
              <a:t>1) Les </a:t>
            </a:r>
            <a:r>
              <a:rPr lang="fr-FR" dirty="0" smtClean="0"/>
              <a:t>perspectives</a:t>
            </a:r>
            <a:br>
              <a:rPr lang="fr-FR" dirty="0" smtClean="0"/>
            </a:br>
            <a:endParaRPr lang="fr-FR" dirty="0"/>
          </a:p>
        </p:txBody>
      </p:sp>
      <p:sp>
        <p:nvSpPr>
          <p:cNvPr id="3" name="Espace réservé du contenu 2"/>
          <p:cNvSpPr>
            <a:spLocks noGrp="1"/>
          </p:cNvSpPr>
          <p:nvPr>
            <p:ph idx="1"/>
          </p:nvPr>
        </p:nvSpPr>
        <p:spPr/>
        <p:txBody>
          <a:bodyPr>
            <a:normAutofit fontScale="62500" lnSpcReduction="20000"/>
          </a:bodyPr>
          <a:lstStyle/>
          <a:p>
            <a:pPr lvl="0">
              <a:buFont typeface="Arial" pitchFamily="34" charset="0"/>
              <a:buChar char="•"/>
            </a:pPr>
            <a:r>
              <a:rPr lang="fr-FR" sz="3800" b="1" dirty="0" smtClean="0"/>
              <a:t>À plus ou moins long terme</a:t>
            </a:r>
            <a:br>
              <a:rPr lang="fr-FR" sz="3800" b="1" dirty="0" smtClean="0"/>
            </a:br>
            <a:r>
              <a:rPr lang="fr-FR" sz="3800" dirty="0" smtClean="0"/>
              <a:t>Proposer la reconnaissance par la Région d’un Parc Naturel Régional des Marbres intégrant les sites languedociens et pyrénéens</a:t>
            </a:r>
          </a:p>
          <a:p>
            <a:pPr lvl="0">
              <a:buFont typeface="Arial" pitchFamily="34" charset="0"/>
              <a:buChar char="•"/>
            </a:pPr>
            <a:r>
              <a:rPr lang="fr-FR" sz="3800" dirty="0" smtClean="0"/>
              <a:t>Faire avancer auprès de l’UNESCO la candidature du Minervois (ou mieux de la Montagne Noire) à l’obtention du label Géoparc. </a:t>
            </a:r>
          </a:p>
          <a:p>
            <a:pPr lvl="0">
              <a:buFont typeface="Arial" pitchFamily="34" charset="0"/>
              <a:buChar char="•"/>
            </a:pPr>
            <a:r>
              <a:rPr lang="fr-FR" sz="3800" dirty="0" smtClean="0"/>
              <a:t>Inscrire les nouvelles carrières du roc de </a:t>
            </a:r>
            <a:r>
              <a:rPr lang="fr-FR" sz="3800" dirty="0" err="1" smtClean="0"/>
              <a:t>Buffens</a:t>
            </a:r>
            <a:r>
              <a:rPr lang="fr-FR" sz="3800" dirty="0" smtClean="0"/>
              <a:t> récemment découvertes dans l’Inventaire National du Patrimoine Géologique. </a:t>
            </a:r>
          </a:p>
          <a:p>
            <a:pPr lvl="0">
              <a:buFont typeface="Arial" pitchFamily="34" charset="0"/>
              <a:buChar char="•"/>
            </a:pPr>
            <a:r>
              <a:rPr lang="fr-FR" sz="3800" dirty="0" smtClean="0"/>
              <a:t>Signaler à la DRAC nos découvertes, lui faire reconnaître la nécessité d’un classement ou de l’élargissement des zones classées aux Monuments Historiques et demander l’ouverture d’un chantier de fouilles archéologiques.</a:t>
            </a:r>
          </a:p>
          <a:p>
            <a:pPr algn="ctr">
              <a:buFont typeface="Wingdings" pitchFamily="2" charset="2"/>
              <a:buChar char="Ø"/>
            </a:pPr>
            <a:endParaRPr lang="fr-FR" dirty="0"/>
          </a:p>
        </p:txBody>
      </p:sp>
      <p:sp>
        <p:nvSpPr>
          <p:cNvPr id="4" name="ZoneTexte 3"/>
          <p:cNvSpPr txBox="1"/>
          <p:nvPr/>
        </p:nvSpPr>
        <p:spPr>
          <a:xfrm>
            <a:off x="611560" y="836712"/>
            <a:ext cx="8208912"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2400" dirty="0" smtClean="0">
                <a:solidFill>
                  <a:schemeClr val="accent2">
                    <a:lumMod val="50000"/>
                  </a:schemeClr>
                </a:solidFill>
              </a:rPr>
              <a:t>inventaire et la protection du patrimoine marbrier</a:t>
            </a:r>
            <a:endParaRPr lang="fr-FR" sz="2400"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effectLst>
            <a:outerShdw blurRad="50800" dist="38100" dir="2700000" algn="tl" rotWithShape="0">
              <a:prstClr val="black">
                <a:alpha val="40000"/>
              </a:prstClr>
            </a:outerShdw>
          </a:effectLst>
        </p:spPr>
        <p:txBody>
          <a:bodyPr>
            <a:normAutofit fontScale="90000"/>
          </a:bodyPr>
          <a:lstStyle/>
          <a:p>
            <a:r>
              <a:rPr lang="fr-FR" dirty="0" smtClean="0">
                <a:effectLst>
                  <a:outerShdw blurRad="50800" dist="38100" dir="18900000" algn="bl" rotWithShape="0">
                    <a:prstClr val="black">
                      <a:alpha val="40000"/>
                    </a:prstClr>
                  </a:outerShdw>
                </a:effectLst>
              </a:rPr>
              <a:t>Rappel des valeurs de l’association</a:t>
            </a:r>
            <a:endParaRPr lang="fr-FR" dirty="0">
              <a:effectLst>
                <a:outerShdw blurRad="50800" dist="38100" dir="18900000" algn="bl" rotWithShape="0">
                  <a:prstClr val="black">
                    <a:alpha val="40000"/>
                  </a:prstClr>
                </a:outerShdw>
              </a:effectLst>
            </a:endParaRPr>
          </a:p>
        </p:txBody>
      </p:sp>
      <p:sp>
        <p:nvSpPr>
          <p:cNvPr id="3" name="Espace réservé du contenu 2"/>
          <p:cNvSpPr>
            <a:spLocks noGrp="1"/>
          </p:cNvSpPr>
          <p:nvPr>
            <p:ph idx="1"/>
          </p:nvPr>
        </p:nvSpPr>
        <p:spPr/>
        <p:txBody>
          <a:bodyPr>
            <a:normAutofit fontScale="92500" lnSpcReduction="20000"/>
          </a:bodyPr>
          <a:lstStyle/>
          <a:p>
            <a:pPr algn="just"/>
            <a:r>
              <a:rPr lang="fr-FR" dirty="0" smtClean="0"/>
              <a:t>Etudier, recenser, faire découvrir le patrimoine marbrier de Caunes-Minervois et des communes environnantes, contribuer à sa protection et à sa mémoire ; intégrer la ressource et l’activité marbrière dans ses multiples aspects géologiques, environnementaux, historiques, socio-économiques, techniques, architecturaux et artistiques ; s’associer ainsi au développement touristique, culturel et social du Minervois et de la Montagne Noire, et d’en accompagner éventuellement la gestion en conjuguant au présent son rayonnement pluriséculaire et ses caractéristiques naturelles originales.</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a:effectLst>
            <a:outerShdw blurRad="50800" dist="38100" dir="2700000" algn="tl" rotWithShape="0">
              <a:prstClr val="black">
                <a:alpha val="40000"/>
              </a:prstClr>
            </a:outerShdw>
          </a:effectLst>
        </p:spPr>
        <p:txBody>
          <a:bodyPr>
            <a:normAutofit/>
          </a:bodyPr>
          <a:lstStyle/>
          <a:p>
            <a:r>
              <a:rPr lang="fr-FR" sz="3600" dirty="0" smtClean="0"/>
              <a:t>2) Les </a:t>
            </a:r>
            <a:r>
              <a:rPr lang="fr-FR" sz="3600" dirty="0" smtClean="0"/>
              <a:t>perspectives</a:t>
            </a:r>
            <a:endParaRPr lang="fr-FR" sz="3600" dirty="0"/>
          </a:p>
        </p:txBody>
      </p:sp>
      <p:sp>
        <p:nvSpPr>
          <p:cNvPr id="3" name="Espace réservé du contenu 2"/>
          <p:cNvSpPr>
            <a:spLocks noGrp="1"/>
          </p:cNvSpPr>
          <p:nvPr>
            <p:ph idx="1"/>
          </p:nvPr>
        </p:nvSpPr>
        <p:spPr>
          <a:xfrm>
            <a:off x="323528" y="1700808"/>
            <a:ext cx="8229600" cy="4680520"/>
          </a:xfrm>
        </p:spPr>
        <p:txBody>
          <a:bodyPr>
            <a:normAutofit fontScale="47500" lnSpcReduction="20000"/>
          </a:bodyPr>
          <a:lstStyle/>
          <a:p>
            <a:pPr lvl="0">
              <a:buNone/>
            </a:pPr>
            <a:r>
              <a:rPr lang="fr-FR" sz="4800" dirty="0" smtClean="0"/>
              <a:t>Maintenir une offre de visite des carrières mais en élargissant notre potentiel de guides pour les visites guidées avec formation de membres, appel aux étudiants et aux volontaires du service civique et, peut-être même, avec une création d’emploi à temps partiel. </a:t>
            </a:r>
          </a:p>
          <a:p>
            <a:pPr lvl="0">
              <a:buNone/>
            </a:pPr>
            <a:r>
              <a:rPr lang="fr-FR" sz="4800" dirty="0" smtClean="0"/>
              <a:t>Reconduire la Semaine des Marbres du 8 au 14 juin devant l’Écomusée, en prolongeant le symposium « Sculptures en direct » d’une semaine, en reproduisant une animation continue durant La Semaine des Marbres : concert, exposition, atelier pédagogique sur la flore des Terralbes, en reconduisant le Village Arts et Saveurs, en l’enrichissant d’un colloque sur les marbres de Caunes.</a:t>
            </a:r>
          </a:p>
          <a:p>
            <a:endParaRPr lang="fr-FR" dirty="0" smtClean="0"/>
          </a:p>
          <a:p>
            <a:endParaRPr lang="fr-FR" dirty="0"/>
          </a:p>
        </p:txBody>
      </p:sp>
      <p:sp>
        <p:nvSpPr>
          <p:cNvPr id="4" name="ZoneTexte 3"/>
          <p:cNvSpPr txBox="1"/>
          <p:nvPr/>
        </p:nvSpPr>
        <p:spPr>
          <a:xfrm>
            <a:off x="1259632" y="764704"/>
            <a:ext cx="6552728"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2400" dirty="0" smtClean="0">
                <a:solidFill>
                  <a:schemeClr val="accent1">
                    <a:lumMod val="50000"/>
                  </a:schemeClr>
                </a:solidFill>
              </a:rPr>
              <a:t>Valorisation du patrimoine marbrier</a:t>
            </a:r>
            <a:endParaRPr lang="fr-FR" sz="2400" dirty="0">
              <a:solidFill>
                <a:schemeClr val="accent1">
                  <a:lumMod val="50000"/>
                </a:schemeClr>
              </a:solidFill>
            </a:endParaRPr>
          </a:p>
        </p:txBody>
      </p:sp>
      <p:sp>
        <p:nvSpPr>
          <p:cNvPr id="5" name="ZoneTexte 4"/>
          <p:cNvSpPr txBox="1"/>
          <p:nvPr/>
        </p:nvSpPr>
        <p:spPr>
          <a:xfrm>
            <a:off x="3275856" y="1196752"/>
            <a:ext cx="2408032" cy="461665"/>
          </a:xfrm>
          <a:prstGeom prst="rect">
            <a:avLst/>
          </a:prstGeom>
          <a:noFill/>
        </p:spPr>
        <p:txBody>
          <a:bodyPr wrap="none" rtlCol="0">
            <a:spAutoFit/>
          </a:bodyPr>
          <a:lstStyle/>
          <a:p>
            <a:r>
              <a:rPr lang="fr-FR" sz="2400" b="1" dirty="0" smtClean="0"/>
              <a:t>À court terme…</a:t>
            </a:r>
            <a:endParaRPr lang="fr-FR" sz="2400"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a:effectLst>
            <a:outerShdw blurRad="50800" dist="38100" dir="2700000" algn="tl" rotWithShape="0">
              <a:prstClr val="black">
                <a:alpha val="40000"/>
              </a:prstClr>
            </a:outerShdw>
          </a:effectLst>
        </p:spPr>
        <p:txBody>
          <a:bodyPr>
            <a:normAutofit/>
          </a:bodyPr>
          <a:lstStyle/>
          <a:p>
            <a:r>
              <a:rPr lang="fr-FR" sz="3600" dirty="0" smtClean="0"/>
              <a:t>2) Les </a:t>
            </a:r>
            <a:r>
              <a:rPr lang="fr-FR" sz="3600" dirty="0" smtClean="0"/>
              <a:t>perspectives</a:t>
            </a:r>
            <a:endParaRPr lang="fr-FR" sz="3600" dirty="0"/>
          </a:p>
        </p:txBody>
      </p:sp>
      <p:sp>
        <p:nvSpPr>
          <p:cNvPr id="3" name="Espace réservé du contenu 2"/>
          <p:cNvSpPr>
            <a:spLocks noGrp="1"/>
          </p:cNvSpPr>
          <p:nvPr>
            <p:ph idx="1"/>
          </p:nvPr>
        </p:nvSpPr>
        <p:spPr>
          <a:xfrm>
            <a:off x="323528" y="1700808"/>
            <a:ext cx="8229600" cy="4680520"/>
          </a:xfrm>
        </p:spPr>
        <p:txBody>
          <a:bodyPr>
            <a:normAutofit fontScale="85000" lnSpcReduction="20000"/>
          </a:bodyPr>
          <a:lstStyle/>
          <a:p>
            <a:pPr lvl="0"/>
            <a:r>
              <a:rPr lang="fr-FR" dirty="0" smtClean="0"/>
              <a:t>Agrandir dans le hangar Estève l’exposition des Marbrières de 300m² (4 travées) pour y loger les espaces :</a:t>
            </a:r>
          </a:p>
          <a:p>
            <a:pPr lvl="1"/>
            <a:r>
              <a:rPr lang="fr-FR" dirty="0" smtClean="0"/>
              <a:t> « Marbreries de Caunes » (hommes et réalisations), </a:t>
            </a:r>
          </a:p>
          <a:p>
            <a:pPr lvl="1"/>
            <a:r>
              <a:rPr lang="fr-FR" dirty="0" smtClean="0"/>
              <a:t> « l’archéologie des carrières, vie et travail de carriers »  (type de front de taille, traces d’outil d’extraction et de bardage, habitat et photos des carriers), </a:t>
            </a:r>
          </a:p>
          <a:p>
            <a:pPr lvl="1"/>
            <a:r>
              <a:rPr lang="fr-FR" dirty="0" smtClean="0"/>
              <a:t>« Les métiers de la pierre » (les formations, apprentissage et compagnonnage avec l’exposition de François </a:t>
            </a:r>
            <a:r>
              <a:rPr lang="fr-FR" dirty="0" err="1" smtClean="0"/>
              <a:t>Icher</a:t>
            </a:r>
            <a:r>
              <a:rPr lang="fr-FR" dirty="0" smtClean="0"/>
              <a:t>)</a:t>
            </a:r>
            <a:r>
              <a:rPr lang="fr-FR" sz="2800" dirty="0" smtClean="0"/>
              <a:t>.</a:t>
            </a:r>
            <a:endParaRPr lang="fr-FR" dirty="0" smtClean="0"/>
          </a:p>
          <a:p>
            <a:r>
              <a:rPr lang="fr-FR" dirty="0" smtClean="0"/>
              <a:t>L’installation d’un banc de sciage de dimensions imposantes (actuellement à Laurens) ne nous semble pas opportune car n’appartenant pas au patrimoine local et nécessitant des aménagements de sol importants nous privant de 50m² de surface d’exposition. </a:t>
            </a:r>
            <a:endParaRPr lang="fr-FR" sz="2400" dirty="0" smtClean="0"/>
          </a:p>
          <a:p>
            <a:endParaRPr lang="fr-FR" dirty="0"/>
          </a:p>
        </p:txBody>
      </p:sp>
      <p:sp>
        <p:nvSpPr>
          <p:cNvPr id="4" name="ZoneTexte 3"/>
          <p:cNvSpPr txBox="1"/>
          <p:nvPr/>
        </p:nvSpPr>
        <p:spPr>
          <a:xfrm>
            <a:off x="1259632" y="764704"/>
            <a:ext cx="6552728"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2400" dirty="0" smtClean="0">
                <a:solidFill>
                  <a:schemeClr val="accent1">
                    <a:lumMod val="50000"/>
                  </a:schemeClr>
                </a:solidFill>
              </a:rPr>
              <a:t>Valorisation du patrimoine marbrier</a:t>
            </a:r>
            <a:endParaRPr lang="fr-FR" sz="2400" dirty="0">
              <a:solidFill>
                <a:schemeClr val="accent1">
                  <a:lumMod val="50000"/>
                </a:schemeClr>
              </a:solidFill>
            </a:endParaRPr>
          </a:p>
        </p:txBody>
      </p:sp>
      <p:sp>
        <p:nvSpPr>
          <p:cNvPr id="5" name="ZoneTexte 4"/>
          <p:cNvSpPr txBox="1"/>
          <p:nvPr/>
        </p:nvSpPr>
        <p:spPr>
          <a:xfrm>
            <a:off x="3275856" y="1196752"/>
            <a:ext cx="2408032" cy="461665"/>
          </a:xfrm>
          <a:prstGeom prst="rect">
            <a:avLst/>
          </a:prstGeom>
          <a:noFill/>
        </p:spPr>
        <p:txBody>
          <a:bodyPr wrap="none" rtlCol="0">
            <a:spAutoFit/>
          </a:bodyPr>
          <a:lstStyle/>
          <a:p>
            <a:r>
              <a:rPr lang="fr-FR" sz="2400" b="1" dirty="0" smtClean="0"/>
              <a:t>À court terme…</a:t>
            </a:r>
            <a:endParaRPr lang="fr-FR" sz="2400" b="1"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a:effectLst>
            <a:outerShdw blurRad="50800" dist="38100" dir="2700000" algn="tl" rotWithShape="0">
              <a:prstClr val="black">
                <a:alpha val="40000"/>
              </a:prstClr>
            </a:outerShdw>
          </a:effectLst>
        </p:spPr>
        <p:txBody>
          <a:bodyPr>
            <a:normAutofit/>
          </a:bodyPr>
          <a:lstStyle/>
          <a:p>
            <a:r>
              <a:rPr lang="fr-FR" sz="3600" dirty="0" smtClean="0"/>
              <a:t>2) Les </a:t>
            </a:r>
            <a:r>
              <a:rPr lang="fr-FR" sz="3600" dirty="0" smtClean="0"/>
              <a:t>perspectives</a:t>
            </a:r>
            <a:endParaRPr lang="fr-FR" sz="3600" dirty="0"/>
          </a:p>
        </p:txBody>
      </p:sp>
      <p:sp>
        <p:nvSpPr>
          <p:cNvPr id="3" name="Espace réservé du contenu 2"/>
          <p:cNvSpPr>
            <a:spLocks noGrp="1"/>
          </p:cNvSpPr>
          <p:nvPr>
            <p:ph idx="1"/>
          </p:nvPr>
        </p:nvSpPr>
        <p:spPr>
          <a:xfrm>
            <a:off x="323528" y="1700808"/>
            <a:ext cx="8229600" cy="4680520"/>
          </a:xfrm>
        </p:spPr>
        <p:txBody>
          <a:bodyPr>
            <a:normAutofit fontScale="92500" lnSpcReduction="20000"/>
          </a:bodyPr>
          <a:lstStyle/>
          <a:p>
            <a:pPr lvl="0"/>
            <a:r>
              <a:rPr lang="fr-FR" dirty="0" smtClean="0"/>
              <a:t> Créer sur le terrain acquis par la municipalité sur les Terralbes « le jardin des marbrières » et lié à l’association par convention:</a:t>
            </a:r>
          </a:p>
          <a:p>
            <a:pPr lvl="1"/>
            <a:r>
              <a:rPr lang="fr-FR" dirty="0" smtClean="0"/>
              <a:t>un espace comprenant un cadran analemmatique au centre d’un anneau de découverte orné aux quatre coins cardinaux de sculpture symboliques </a:t>
            </a:r>
          </a:p>
          <a:p>
            <a:pPr lvl="1"/>
            <a:r>
              <a:rPr lang="fr-FR" dirty="0" smtClean="0"/>
              <a:t>et à l’extérieur de ce cercle un espace de détente et un open muséum avec panneaux d’interprétation sur le site (carte 3D), situation des carrières et variétés des marbres,  l’archéologie des carrières, le patrimoine naturel.</a:t>
            </a:r>
          </a:p>
          <a:p>
            <a:pPr lvl="0"/>
            <a:r>
              <a:rPr lang="fr-FR" dirty="0" smtClean="0"/>
              <a:t>Reconduire une animation pour la Journée Nationale de la Géologie, les Journées du Patrimoine et les grandes causes humanitaires et écologistes, don « le jour de la nuit »</a:t>
            </a:r>
          </a:p>
          <a:p>
            <a:endParaRPr lang="fr-FR" dirty="0" smtClean="0"/>
          </a:p>
          <a:p>
            <a:endParaRPr lang="fr-FR" dirty="0"/>
          </a:p>
        </p:txBody>
      </p:sp>
      <p:sp>
        <p:nvSpPr>
          <p:cNvPr id="4" name="ZoneTexte 3"/>
          <p:cNvSpPr txBox="1"/>
          <p:nvPr/>
        </p:nvSpPr>
        <p:spPr>
          <a:xfrm>
            <a:off x="1259632" y="764704"/>
            <a:ext cx="6552728"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2400" dirty="0" smtClean="0">
                <a:solidFill>
                  <a:schemeClr val="accent1">
                    <a:lumMod val="50000"/>
                  </a:schemeClr>
                </a:solidFill>
              </a:rPr>
              <a:t>Valorisation du patrimoine marbrier</a:t>
            </a:r>
            <a:endParaRPr lang="fr-FR" sz="2400" dirty="0">
              <a:solidFill>
                <a:schemeClr val="accent1">
                  <a:lumMod val="50000"/>
                </a:schemeClr>
              </a:solidFill>
            </a:endParaRPr>
          </a:p>
        </p:txBody>
      </p:sp>
      <p:sp>
        <p:nvSpPr>
          <p:cNvPr id="5" name="ZoneTexte 4"/>
          <p:cNvSpPr txBox="1"/>
          <p:nvPr/>
        </p:nvSpPr>
        <p:spPr>
          <a:xfrm>
            <a:off x="3275856" y="1196752"/>
            <a:ext cx="2408032" cy="461665"/>
          </a:xfrm>
          <a:prstGeom prst="rect">
            <a:avLst/>
          </a:prstGeom>
          <a:noFill/>
        </p:spPr>
        <p:txBody>
          <a:bodyPr wrap="none" rtlCol="0">
            <a:spAutoFit/>
          </a:bodyPr>
          <a:lstStyle/>
          <a:p>
            <a:r>
              <a:rPr lang="fr-FR" sz="2400" b="1" dirty="0" smtClean="0"/>
              <a:t>À court terme…</a:t>
            </a:r>
            <a:endParaRPr lang="fr-FR" sz="2400"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836712"/>
          </a:xfrm>
          <a:effectLst>
            <a:outerShdw blurRad="50800" dist="38100" dir="2700000" algn="tl" rotWithShape="0">
              <a:prstClr val="black">
                <a:alpha val="40000"/>
              </a:prstClr>
            </a:outerShdw>
          </a:effectLst>
        </p:spPr>
        <p:txBody>
          <a:bodyPr>
            <a:normAutofit/>
          </a:bodyPr>
          <a:lstStyle/>
          <a:p>
            <a:r>
              <a:rPr lang="fr-FR" sz="3600" dirty="0" smtClean="0"/>
              <a:t>2) Les </a:t>
            </a:r>
            <a:r>
              <a:rPr lang="fr-FR" sz="3600" dirty="0" smtClean="0"/>
              <a:t>perspectives</a:t>
            </a:r>
            <a:endParaRPr lang="fr-FR" sz="3600" dirty="0"/>
          </a:p>
        </p:txBody>
      </p:sp>
      <p:sp>
        <p:nvSpPr>
          <p:cNvPr id="3" name="Espace réservé du contenu 2"/>
          <p:cNvSpPr>
            <a:spLocks noGrp="1"/>
          </p:cNvSpPr>
          <p:nvPr>
            <p:ph idx="1"/>
          </p:nvPr>
        </p:nvSpPr>
        <p:spPr>
          <a:xfrm>
            <a:off x="395536" y="1916832"/>
            <a:ext cx="8229600" cy="4680520"/>
          </a:xfrm>
        </p:spPr>
        <p:txBody>
          <a:bodyPr>
            <a:normAutofit fontScale="70000" lnSpcReduction="20000"/>
          </a:bodyPr>
          <a:lstStyle/>
          <a:p>
            <a:pPr lvl="0"/>
            <a:r>
              <a:rPr lang="fr-FR" sz="3600" dirty="0" smtClean="0"/>
              <a:t>Créer et promouvoir à l’année dans l’Écomusée une animation artistique (atelier de sculpteur, stage de formation à la sculpture) et artisanale (atelier de marbrier, mosaïste, graveur…) </a:t>
            </a:r>
          </a:p>
          <a:p>
            <a:pPr lvl="0"/>
            <a:r>
              <a:rPr lang="fr-FR" sz="3600" dirty="0" smtClean="0"/>
              <a:t>Monter une nouvelle exposition « Mobilier sacré en marbre, œuvres des sculpteurs et marbriers de Caunes » à l’Écomusée.</a:t>
            </a:r>
          </a:p>
          <a:p>
            <a:pPr lvl="0"/>
            <a:r>
              <a:rPr lang="fr-FR" sz="3600" dirty="0" smtClean="0"/>
              <a:t>Développer notre collaboration avec d’autres associations </a:t>
            </a:r>
            <a:r>
              <a:rPr lang="fr-FR" sz="3600" dirty="0" smtClean="0"/>
              <a:t>patrimoniales (</a:t>
            </a:r>
            <a:r>
              <a:rPr lang="fr-FR" sz="3600" dirty="0" smtClean="0"/>
              <a:t>Les amis de Riquet, Valorisation du Patrimoine Marbrier de St Pons, Les amis du marbre de St Nazaire de Ladarez, Patrimoines du </a:t>
            </a:r>
            <a:r>
              <a:rPr lang="fr-FR" sz="3600" dirty="0" err="1" smtClean="0"/>
              <a:t>Cabardes</a:t>
            </a:r>
            <a:r>
              <a:rPr lang="fr-FR" sz="3600" dirty="0" smtClean="0"/>
              <a:t>, </a:t>
            </a:r>
            <a:r>
              <a:rPr lang="fr-FR" sz="3600" dirty="0" err="1" smtClean="0"/>
              <a:t>Menerbés</a:t>
            </a:r>
            <a:r>
              <a:rPr lang="fr-FR" sz="3600" dirty="0" smtClean="0"/>
              <a:t> Patrimoine, Les pierres sèches de </a:t>
            </a:r>
            <a:r>
              <a:rPr lang="fr-FR" sz="3600" dirty="0" err="1" smtClean="0"/>
              <a:t>Faugères</a:t>
            </a:r>
            <a:r>
              <a:rPr lang="fr-FR" sz="3600" dirty="0" smtClean="0"/>
              <a:t>…).</a:t>
            </a:r>
          </a:p>
          <a:p>
            <a:endParaRPr lang="fr-FR" dirty="0"/>
          </a:p>
        </p:txBody>
      </p:sp>
      <p:sp>
        <p:nvSpPr>
          <p:cNvPr id="4" name="ZoneTexte 3"/>
          <p:cNvSpPr txBox="1"/>
          <p:nvPr/>
        </p:nvSpPr>
        <p:spPr>
          <a:xfrm>
            <a:off x="1259632" y="764704"/>
            <a:ext cx="6552728" cy="461665"/>
          </a:xfrm>
          <a:prstGeom prst="rect">
            <a:avLst/>
          </a:prstGeom>
          <a:noFill/>
          <a:effectLst>
            <a:outerShdw blurRad="50800" dist="38100" dir="2700000" algn="tl" rotWithShape="0">
              <a:prstClr val="black">
                <a:alpha val="40000"/>
              </a:prstClr>
            </a:outerShdw>
          </a:effectLst>
        </p:spPr>
        <p:txBody>
          <a:bodyPr wrap="square" rtlCol="0">
            <a:spAutoFit/>
          </a:bodyPr>
          <a:lstStyle/>
          <a:p>
            <a:pPr algn="ctr"/>
            <a:r>
              <a:rPr lang="fr-FR" sz="2400" dirty="0" smtClean="0">
                <a:solidFill>
                  <a:schemeClr val="accent1">
                    <a:lumMod val="50000"/>
                  </a:schemeClr>
                </a:solidFill>
              </a:rPr>
              <a:t>Valorisation du patrimoine marbrier</a:t>
            </a:r>
            <a:endParaRPr lang="fr-FR" sz="2400" dirty="0">
              <a:solidFill>
                <a:schemeClr val="accent1">
                  <a:lumMod val="50000"/>
                </a:schemeClr>
              </a:solidFill>
            </a:endParaRPr>
          </a:p>
        </p:txBody>
      </p:sp>
      <p:sp>
        <p:nvSpPr>
          <p:cNvPr id="5" name="ZoneTexte 4"/>
          <p:cNvSpPr txBox="1"/>
          <p:nvPr/>
        </p:nvSpPr>
        <p:spPr>
          <a:xfrm>
            <a:off x="2699792" y="1268760"/>
            <a:ext cx="4091185" cy="461665"/>
          </a:xfrm>
          <a:prstGeom prst="rect">
            <a:avLst/>
          </a:prstGeom>
          <a:noFill/>
        </p:spPr>
        <p:txBody>
          <a:bodyPr wrap="none" rtlCol="0">
            <a:spAutoFit/>
          </a:bodyPr>
          <a:lstStyle/>
          <a:p>
            <a:r>
              <a:rPr lang="fr-FR" sz="2400" b="1" dirty="0" smtClean="0"/>
              <a:t>À plus ou moins long terme</a:t>
            </a:r>
            <a:endParaRPr lang="fr-FR" sz="2400" b="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descr="dessin logo.jpg"/>
          <p:cNvPicPr>
            <a:picLocks noChangeAspect="1"/>
          </p:cNvPicPr>
          <p:nvPr/>
        </p:nvPicPr>
        <p:blipFill>
          <a:blip r:embed="rId2" cstate="print"/>
          <a:stretch>
            <a:fillRect/>
          </a:stretch>
        </p:blipFill>
        <p:spPr>
          <a:xfrm>
            <a:off x="0" y="0"/>
            <a:ext cx="9396536" cy="8099106"/>
          </a:xfrm>
          <a:prstGeom prst="rect">
            <a:avLst/>
          </a:prstGeom>
        </p:spPr>
      </p:pic>
      <p:sp>
        <p:nvSpPr>
          <p:cNvPr id="2" name="Rectangle 1"/>
          <p:cNvSpPr/>
          <p:nvPr/>
        </p:nvSpPr>
        <p:spPr>
          <a:xfrm>
            <a:off x="0" y="692696"/>
            <a:ext cx="7668344" cy="923330"/>
          </a:xfrm>
          <a:prstGeom prst="rect">
            <a:avLst/>
          </a:prstGeom>
          <a:ln>
            <a:noFill/>
          </a:ln>
        </p:spPr>
        <p:style>
          <a:lnRef idx="2">
            <a:schemeClr val="accent2"/>
          </a:lnRef>
          <a:fillRef idx="1">
            <a:schemeClr val="lt1"/>
          </a:fillRef>
          <a:effectRef idx="0">
            <a:schemeClr val="accent2"/>
          </a:effectRef>
          <a:fontRef idx="minor">
            <a:schemeClr val="dk1"/>
          </a:fontRef>
        </p:style>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r-FR" sz="5400" b="1" cap="all" spc="0" dirty="0" smtClean="0">
                <a:ln w="0"/>
                <a:solidFill>
                  <a:srgbClr val="960000"/>
                </a:solidFill>
                <a:effectLst>
                  <a:reflection blurRad="12700" stA="50000" endPos="50000" dist="5000" dir="5400000" sy="-100000" rotWithShape="0"/>
                </a:effectLst>
              </a:rPr>
              <a:t>Au travail !</a:t>
            </a:r>
            <a:endParaRPr lang="fr-FR" sz="5400" b="1" cap="all" spc="0" dirty="0">
              <a:ln w="0"/>
              <a:solidFill>
                <a:srgbClr val="960000"/>
              </a:solidFill>
              <a:effectLst>
                <a:reflection blurRad="12700" stA="50000" endPos="50000" dist="5000" dir="5400000" sy="-100000"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548680"/>
            <a:ext cx="8748464" cy="1296144"/>
          </a:xfrm>
          <a:ln>
            <a:noFill/>
          </a:ln>
        </p:spPr>
        <p:txBody>
          <a:bodyPr/>
          <a:lstStyle/>
          <a:p>
            <a:pPr algn="ctr"/>
            <a:r>
              <a:rPr lang="fr-FR" sz="4000" dirty="0" smtClean="0">
                <a:solidFill>
                  <a:schemeClr val="accent1">
                    <a:lumMod val="60000"/>
                    <a:lumOff val="40000"/>
                  </a:schemeClr>
                </a:solidFill>
              </a:rPr>
              <a:t>A - Respect de notre objectif social</a:t>
            </a:r>
            <a:endParaRPr lang="fr-FR" sz="4000" dirty="0">
              <a:solidFill>
                <a:schemeClr val="accent1">
                  <a:lumMod val="60000"/>
                  <a:lumOff val="40000"/>
                </a:schemeClr>
              </a:solidFill>
            </a:endParaRPr>
          </a:p>
        </p:txBody>
      </p:sp>
      <p:sp>
        <p:nvSpPr>
          <p:cNvPr id="3" name="Espace réservé du texte 2"/>
          <p:cNvSpPr>
            <a:spLocks noGrp="1"/>
          </p:cNvSpPr>
          <p:nvPr>
            <p:ph type="body" idx="1"/>
          </p:nvPr>
        </p:nvSpPr>
        <p:spPr>
          <a:xfrm>
            <a:off x="683568" y="1844824"/>
            <a:ext cx="8003232" cy="2172674"/>
          </a:xfrm>
        </p:spPr>
        <p:txBody>
          <a:bodyPr>
            <a:noAutofit/>
          </a:bodyPr>
          <a:lstStyle/>
          <a:p>
            <a:pPr marL="530352" indent="-457200">
              <a:buFont typeface="+mj-lt"/>
              <a:buAutoNum type="arabicPeriod"/>
            </a:pPr>
            <a:r>
              <a:rPr lang="fr-FR" sz="3600" dirty="0" smtClean="0"/>
              <a:t>L’inventaire</a:t>
            </a:r>
          </a:p>
          <a:p>
            <a:pPr marL="530352" indent="-457200">
              <a:buFont typeface="+mj-lt"/>
              <a:buAutoNum type="arabicPeriod"/>
            </a:pPr>
            <a:r>
              <a:rPr lang="fr-FR" sz="3600" dirty="0" smtClean="0"/>
              <a:t>La protection</a:t>
            </a:r>
          </a:p>
          <a:p>
            <a:pPr marL="530352" indent="-457200">
              <a:buFont typeface="+mj-lt"/>
              <a:buAutoNum type="arabicPeriod"/>
            </a:pPr>
            <a:r>
              <a:rPr lang="fr-FR" sz="3600" dirty="0" smtClean="0"/>
              <a:t>La valorisation du patrimoine marbrier</a:t>
            </a:r>
          </a:p>
          <a:p>
            <a:pPr marL="530352" indent="-457200">
              <a:buFont typeface="+mj-lt"/>
              <a:buAutoNum type="arabicPeriod"/>
            </a:pPr>
            <a:r>
              <a:rPr lang="fr-FR" sz="3600" dirty="0" smtClean="0"/>
              <a:t>Le développement économique et touristique de la commune et du Minervois</a:t>
            </a:r>
            <a:r>
              <a:rPr lang="fr-FR" sz="2800" dirty="0" smtClean="0"/>
              <a:t>.</a:t>
            </a:r>
            <a:endParaRPr lang="fr-FR" sz="2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352928" cy="523220"/>
          </a:xfrm>
          <a:prstGeom prst="rect">
            <a:avLst/>
          </a:prstGeom>
        </p:spPr>
        <p:txBody>
          <a:bodyPr wrap="square">
            <a:spAutoFit/>
          </a:bodyPr>
          <a:lstStyle/>
          <a:p>
            <a:pPr algn="ctr"/>
            <a:r>
              <a:rPr lang="fr-FR" sz="2800" b="1" dirty="0" smtClean="0"/>
              <a:t>1 –L’inventaire</a:t>
            </a:r>
          </a:p>
        </p:txBody>
      </p:sp>
      <p:sp>
        <p:nvSpPr>
          <p:cNvPr id="3" name="ZoneTexte 2"/>
          <p:cNvSpPr txBox="1"/>
          <p:nvPr/>
        </p:nvSpPr>
        <p:spPr>
          <a:xfrm>
            <a:off x="611560" y="1916832"/>
            <a:ext cx="7488832" cy="1938992"/>
          </a:xfrm>
          <a:prstGeom prst="rect">
            <a:avLst/>
          </a:prstGeom>
          <a:noFill/>
        </p:spPr>
        <p:txBody>
          <a:bodyPr wrap="square" rtlCol="0">
            <a:spAutoFit/>
          </a:bodyPr>
          <a:lstStyle/>
          <a:p>
            <a:pPr marL="457200" indent="-457200">
              <a:buFont typeface="+mj-lt"/>
              <a:buAutoNum type="arabicPeriod"/>
            </a:pPr>
            <a:r>
              <a:rPr lang="fr-FR" sz="2400" dirty="0" smtClean="0"/>
              <a:t>Recherche historique et scientifique</a:t>
            </a:r>
          </a:p>
          <a:p>
            <a:pPr marL="914400" lvl="1" indent="-457200">
              <a:buFont typeface="+mj-lt"/>
              <a:buAutoNum type="alphaLcPeriod"/>
            </a:pPr>
            <a:r>
              <a:rPr lang="fr-FR" sz="2400" dirty="0" smtClean="0"/>
              <a:t>Comité scientifique</a:t>
            </a:r>
          </a:p>
          <a:p>
            <a:pPr marL="914400" lvl="1" indent="-457200">
              <a:buFont typeface="+mj-lt"/>
              <a:buAutoNum type="alphaLcPeriod"/>
            </a:pPr>
            <a:r>
              <a:rPr lang="fr-FR" sz="2400" dirty="0" smtClean="0"/>
              <a:t>Rapport de stage d’Hugo Hardy</a:t>
            </a:r>
          </a:p>
          <a:p>
            <a:pPr marL="914400" lvl="1" indent="-457200">
              <a:buFont typeface="+mj-lt"/>
              <a:buAutoNum type="alphaLcPeriod"/>
            </a:pPr>
            <a:r>
              <a:rPr lang="fr-FR" sz="2400" dirty="0" smtClean="0"/>
              <a:t>Projet </a:t>
            </a:r>
            <a:r>
              <a:rPr lang="fr-FR" sz="2400" dirty="0" err="1" smtClean="0"/>
              <a:t>Malavieille</a:t>
            </a:r>
            <a:endParaRPr lang="fr-FR" sz="2400" dirty="0" smtClean="0"/>
          </a:p>
          <a:p>
            <a:pPr marL="914400" lvl="1" indent="-457200">
              <a:buFont typeface="+mj-lt"/>
              <a:buAutoNum type="alphaLcPeriod"/>
            </a:pP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352928" cy="892552"/>
          </a:xfrm>
          <a:prstGeom prst="rect">
            <a:avLst/>
          </a:prstGeom>
        </p:spPr>
        <p:txBody>
          <a:bodyPr wrap="square">
            <a:spAutoFit/>
          </a:bodyPr>
          <a:lstStyle/>
          <a:p>
            <a:pPr algn="ctr"/>
            <a:r>
              <a:rPr lang="fr-FR" sz="2800" b="1" dirty="0" smtClean="0"/>
              <a:t>2 - La Protection des patrimoines des carrières</a:t>
            </a:r>
          </a:p>
          <a:p>
            <a:pPr algn="ctr"/>
            <a:r>
              <a:rPr lang="fr-FR" sz="2400" b="1" dirty="0" smtClean="0"/>
              <a:t>patrimoine naturel, historique et culturel</a:t>
            </a:r>
            <a:endParaRPr lang="fr-FR" sz="2400" dirty="0"/>
          </a:p>
        </p:txBody>
      </p:sp>
      <p:sp>
        <p:nvSpPr>
          <p:cNvPr id="3" name="ZoneTexte 2"/>
          <p:cNvSpPr txBox="1"/>
          <p:nvPr/>
        </p:nvSpPr>
        <p:spPr>
          <a:xfrm>
            <a:off x="611560" y="1916832"/>
            <a:ext cx="7488832" cy="2677656"/>
          </a:xfrm>
          <a:prstGeom prst="rect">
            <a:avLst/>
          </a:prstGeom>
          <a:noFill/>
        </p:spPr>
        <p:txBody>
          <a:bodyPr wrap="square" rtlCol="0">
            <a:spAutoFit/>
          </a:bodyPr>
          <a:lstStyle/>
          <a:p>
            <a:pPr marL="457200" indent="-457200">
              <a:buFont typeface="+mj-lt"/>
              <a:buAutoNum type="arabicPeriod"/>
            </a:pPr>
            <a:r>
              <a:rPr lang="fr-FR" sz="2400" dirty="0" smtClean="0"/>
              <a:t>Projet ONF « Amélioration de l’accueil du public sur le site des Marbrières »</a:t>
            </a:r>
          </a:p>
          <a:p>
            <a:pPr marL="457200" indent="-457200"/>
            <a:r>
              <a:rPr lang="fr-FR" sz="2400" dirty="0" smtClean="0"/>
              <a:t>	Schéma d’aménagement de la Terralbe portant</a:t>
            </a:r>
          </a:p>
          <a:p>
            <a:pPr marL="914400" lvl="1" indent="-457200">
              <a:buFont typeface="+mj-lt"/>
              <a:buAutoNum type="alphaLcPeriod"/>
            </a:pPr>
            <a:r>
              <a:rPr lang="fr-FR" sz="2400" dirty="0" smtClean="0"/>
              <a:t>Accès, aire de stationnement</a:t>
            </a:r>
          </a:p>
          <a:p>
            <a:pPr marL="914400" lvl="1" indent="-457200">
              <a:buFont typeface="+mj-lt"/>
              <a:buAutoNum type="alphaLcPeriod"/>
            </a:pPr>
            <a:r>
              <a:rPr lang="fr-FR" sz="2400" dirty="0" smtClean="0"/>
              <a:t>Création de 3 boucles de découverte sécurisée</a:t>
            </a:r>
          </a:p>
          <a:p>
            <a:pPr marL="914400" lvl="1" indent="-457200">
              <a:buFont typeface="+mj-lt"/>
              <a:buAutoNum type="alphaLcPeriod"/>
            </a:pPr>
            <a:endParaRPr lang="fr-FR" sz="2400" dirty="0" smtClean="0"/>
          </a:p>
          <a:p>
            <a:pPr marL="457200" indent="-457200">
              <a:buFont typeface="+mj-lt"/>
              <a:buAutoNum type="arabicPeriod"/>
            </a:pPr>
            <a:endParaRPr lang="fr-FR" sz="2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352928" cy="1261884"/>
          </a:xfrm>
          <a:prstGeom prst="rect">
            <a:avLst/>
          </a:prstGeom>
        </p:spPr>
        <p:txBody>
          <a:bodyPr wrap="square">
            <a:spAutoFit/>
          </a:bodyPr>
          <a:lstStyle/>
          <a:p>
            <a:pPr algn="ctr"/>
            <a:r>
              <a:rPr lang="fr-FR" sz="2800" b="1" dirty="0" smtClean="0"/>
              <a:t>3 - La Valorisation</a:t>
            </a:r>
          </a:p>
          <a:p>
            <a:pPr algn="ctr"/>
            <a:r>
              <a:rPr lang="fr-FR" sz="2400" b="1" dirty="0" smtClean="0"/>
              <a:t>permet au plus grand nombre de s’approprier le patrimoine. </a:t>
            </a:r>
            <a:endParaRPr lang="fr-FR" sz="2400" dirty="0"/>
          </a:p>
        </p:txBody>
      </p:sp>
      <p:sp>
        <p:nvSpPr>
          <p:cNvPr id="3" name="ZoneTexte 2"/>
          <p:cNvSpPr txBox="1"/>
          <p:nvPr/>
        </p:nvSpPr>
        <p:spPr>
          <a:xfrm>
            <a:off x="611560" y="1916832"/>
            <a:ext cx="7488832" cy="2492990"/>
          </a:xfrm>
          <a:prstGeom prst="rect">
            <a:avLst/>
          </a:prstGeom>
          <a:noFill/>
        </p:spPr>
        <p:txBody>
          <a:bodyPr wrap="square" rtlCol="0">
            <a:spAutoFit/>
          </a:bodyPr>
          <a:lstStyle/>
          <a:p>
            <a:pPr marL="457200" indent="-457200">
              <a:buFont typeface="+mj-lt"/>
              <a:buAutoNum type="arabicPeriod"/>
            </a:pPr>
            <a:r>
              <a:rPr lang="fr-FR" sz="2800" dirty="0" smtClean="0"/>
              <a:t>Développement des visites guidées</a:t>
            </a:r>
          </a:p>
          <a:p>
            <a:pPr marL="914400" lvl="1" indent="-457200">
              <a:buFont typeface="+mj-lt"/>
              <a:buAutoNum type="alphaLcPeriod"/>
            </a:pPr>
            <a:r>
              <a:rPr lang="fr-FR" sz="2800" dirty="0" smtClean="0"/>
              <a:t>Carrières  (77 </a:t>
            </a:r>
            <a:r>
              <a:rPr lang="fr-FR" sz="2800" dirty="0" smtClean="0"/>
              <a:t>visites,  1286 visiteurs)</a:t>
            </a:r>
            <a:endParaRPr lang="fr-FR" sz="2800" dirty="0" smtClean="0"/>
          </a:p>
          <a:p>
            <a:pPr marL="914400" lvl="1" indent="-457200">
              <a:buFont typeface="+mj-lt"/>
              <a:buAutoNum type="alphaLcPeriod"/>
            </a:pPr>
            <a:r>
              <a:rPr lang="fr-FR" sz="2800" dirty="0" smtClean="0"/>
              <a:t>L’écomusée (15 visites </a:t>
            </a:r>
            <a:r>
              <a:rPr lang="fr-FR" sz="2800" dirty="0" smtClean="0"/>
              <a:t>, 283  visiteurs)</a:t>
            </a:r>
            <a:endParaRPr lang="fr-FR" sz="2800" dirty="0" smtClean="0"/>
          </a:p>
          <a:p>
            <a:pPr marL="457200" indent="-457200">
              <a:buFont typeface="+mj-lt"/>
              <a:buAutoNum type="arabicPeriod"/>
            </a:pPr>
            <a:endParaRPr lang="fr-FR" sz="2400" dirty="0" smtClean="0"/>
          </a:p>
          <a:p>
            <a:pPr marL="914400" lvl="1" indent="-457200">
              <a:buFont typeface="+mj-lt"/>
              <a:buAutoNum type="alphaLcPeriod"/>
            </a:pPr>
            <a:endParaRPr lang="fr-FR" sz="2400" dirty="0" smtClean="0"/>
          </a:p>
          <a:p>
            <a:pPr marL="457200" indent="-457200">
              <a:buFont typeface="+mj-lt"/>
              <a:buAutoNum type="arabicPeriod"/>
            </a:pPr>
            <a:endParaRPr lang="fr-FR" sz="24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260648"/>
            <a:ext cx="8352928" cy="892552"/>
          </a:xfrm>
          <a:prstGeom prst="rect">
            <a:avLst/>
          </a:prstGeom>
        </p:spPr>
        <p:txBody>
          <a:bodyPr wrap="square">
            <a:spAutoFit/>
          </a:bodyPr>
          <a:lstStyle/>
          <a:p>
            <a:pPr algn="ctr"/>
            <a:r>
              <a:rPr lang="fr-FR" sz="2800" b="1" dirty="0" smtClean="0"/>
              <a:t>4 – Développer l’activité touristique</a:t>
            </a:r>
          </a:p>
          <a:p>
            <a:pPr algn="ctr"/>
            <a:r>
              <a:rPr lang="fr-FR" sz="2400" b="1" dirty="0" smtClean="0"/>
              <a:t>Indicateurs économiques et sociologiques</a:t>
            </a:r>
            <a:endParaRPr lang="fr-FR" sz="2400" dirty="0"/>
          </a:p>
        </p:txBody>
      </p:sp>
      <p:sp>
        <p:nvSpPr>
          <p:cNvPr id="3" name="ZoneTexte 2"/>
          <p:cNvSpPr txBox="1"/>
          <p:nvPr/>
        </p:nvSpPr>
        <p:spPr>
          <a:xfrm>
            <a:off x="611560" y="1916832"/>
            <a:ext cx="7488832" cy="2677656"/>
          </a:xfrm>
          <a:prstGeom prst="rect">
            <a:avLst/>
          </a:prstGeom>
          <a:noFill/>
        </p:spPr>
        <p:txBody>
          <a:bodyPr wrap="square" rtlCol="0">
            <a:spAutoFit/>
          </a:bodyPr>
          <a:lstStyle/>
          <a:p>
            <a:pPr marL="457200" indent="-457200">
              <a:buFont typeface="+mj-lt"/>
              <a:buAutoNum type="arabicPeriod"/>
            </a:pPr>
            <a:r>
              <a:rPr lang="fr-FR" sz="2400" dirty="0" smtClean="0"/>
              <a:t>Analyser la demande des visiteurs </a:t>
            </a:r>
          </a:p>
          <a:p>
            <a:pPr marL="457200" indent="-457200">
              <a:buFont typeface="+mj-lt"/>
              <a:buAutoNum type="arabicPeriod"/>
            </a:pPr>
            <a:r>
              <a:rPr lang="fr-FR" sz="2400" dirty="0" smtClean="0"/>
              <a:t>Evaluer la satisfaction</a:t>
            </a:r>
          </a:p>
          <a:p>
            <a:pPr marL="457200" indent="-457200">
              <a:buFont typeface="+mj-lt"/>
              <a:buAutoNum type="arabicPeriod"/>
            </a:pPr>
            <a:r>
              <a:rPr lang="fr-FR" sz="2400" dirty="0" smtClean="0"/>
              <a:t>Développer l’offre touristique</a:t>
            </a:r>
          </a:p>
          <a:p>
            <a:pPr marL="457200" indent="-457200">
              <a:buFont typeface="+mj-lt"/>
              <a:buAutoNum type="arabicPeriod"/>
            </a:pPr>
            <a:r>
              <a:rPr lang="fr-FR" sz="2400" dirty="0" smtClean="0"/>
              <a:t>Evaluer l’impact médiatique</a:t>
            </a:r>
          </a:p>
          <a:p>
            <a:pPr marL="457200" indent="-457200">
              <a:buFont typeface="+mj-lt"/>
              <a:buAutoNum type="arabicPeriod"/>
            </a:pPr>
            <a:endParaRPr lang="fr-FR" sz="2400" dirty="0" smtClean="0"/>
          </a:p>
          <a:p>
            <a:pPr marL="914400" lvl="1" indent="-457200">
              <a:buFont typeface="+mj-lt"/>
              <a:buAutoNum type="alphaLcPeriod"/>
            </a:pPr>
            <a:endParaRPr lang="fr-FR" sz="2400" dirty="0" smtClean="0"/>
          </a:p>
          <a:p>
            <a:pPr marL="457200" indent="-457200">
              <a:buFont typeface="+mj-lt"/>
              <a:buAutoNum type="arabicPeriod"/>
            </a:pPr>
            <a:endParaRPr lang="fr-FR" sz="24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188640"/>
            <a:ext cx="9144000" cy="1512168"/>
          </a:xfrm>
          <a:ln w="3175">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p:spPr>
        <p:txBody>
          <a:bodyPr/>
          <a:lstStyle/>
          <a:p>
            <a:pPr algn="ctr"/>
            <a:r>
              <a:rPr lang="fr-FR" sz="4000" dirty="0" smtClean="0"/>
              <a:t>B - Qualité de notre fonctionnement</a:t>
            </a:r>
            <a:endParaRPr lang="fr-FR" sz="4000" dirty="0"/>
          </a:p>
        </p:txBody>
      </p:sp>
      <p:sp>
        <p:nvSpPr>
          <p:cNvPr id="3" name="Espace réservé du texte 2"/>
          <p:cNvSpPr>
            <a:spLocks noGrp="1"/>
          </p:cNvSpPr>
          <p:nvPr>
            <p:ph type="body" idx="1"/>
          </p:nvPr>
        </p:nvSpPr>
        <p:spPr>
          <a:xfrm>
            <a:off x="683568" y="2276872"/>
            <a:ext cx="8208912" cy="4176464"/>
          </a:xfrm>
        </p:spPr>
        <p:txBody>
          <a:bodyPr>
            <a:noAutofit/>
          </a:bodyPr>
          <a:lstStyle/>
          <a:p>
            <a:pPr marL="530352" indent="-457200">
              <a:buFont typeface="+mj-lt"/>
              <a:buAutoNum type="arabicPeriod"/>
            </a:pPr>
            <a:r>
              <a:rPr lang="fr-FR" sz="3200" dirty="0" smtClean="0"/>
              <a:t>Les effectifs (stabilité)</a:t>
            </a:r>
          </a:p>
          <a:p>
            <a:pPr marL="530352" indent="-457200">
              <a:buFont typeface="+mj-lt"/>
              <a:buAutoNum type="arabicPeriod"/>
            </a:pPr>
            <a:r>
              <a:rPr lang="fr-FR" sz="3200" dirty="0" smtClean="0"/>
              <a:t>Analyse de l’activité</a:t>
            </a:r>
          </a:p>
          <a:p>
            <a:pPr marL="1325880" lvl="1" indent="-457200">
              <a:buFont typeface="+mj-lt"/>
              <a:buAutoNum type="alphaLcPeriod"/>
            </a:pPr>
            <a:r>
              <a:rPr lang="fr-FR" sz="3200" dirty="0" smtClean="0">
                <a:solidFill>
                  <a:schemeClr val="tx1"/>
                </a:solidFill>
              </a:rPr>
              <a:t>Technique</a:t>
            </a:r>
          </a:p>
          <a:p>
            <a:pPr marL="1325880" lvl="1" indent="-457200">
              <a:buFont typeface="+mj-lt"/>
              <a:buAutoNum type="alphaLcPeriod"/>
            </a:pPr>
            <a:r>
              <a:rPr lang="fr-FR" sz="3200" dirty="0" smtClean="0">
                <a:solidFill>
                  <a:schemeClr val="tx1"/>
                </a:solidFill>
              </a:rPr>
              <a:t>Touristique</a:t>
            </a:r>
          </a:p>
          <a:p>
            <a:pPr marL="1325880" lvl="1" indent="-457200">
              <a:buFont typeface="+mj-lt"/>
              <a:buAutoNum type="alphaLcPeriod"/>
            </a:pPr>
            <a:r>
              <a:rPr lang="fr-FR" sz="3200" dirty="0" smtClean="0">
                <a:solidFill>
                  <a:schemeClr val="tx1"/>
                </a:solidFill>
              </a:rPr>
              <a:t>Administrative, comptable </a:t>
            </a:r>
          </a:p>
          <a:p>
            <a:pPr marL="1325880" lvl="1" indent="-457200">
              <a:buFont typeface="+mj-lt"/>
              <a:buAutoNum type="alphaLcPeriod"/>
            </a:pPr>
            <a:r>
              <a:rPr lang="fr-FR" sz="3200" dirty="0" smtClean="0">
                <a:solidFill>
                  <a:schemeClr val="tx1"/>
                </a:solidFill>
              </a:rPr>
              <a:t>Communication</a:t>
            </a:r>
          </a:p>
          <a:p>
            <a:pPr marL="1383030" lvl="1" indent="-514350">
              <a:buFont typeface="+mj-lt"/>
              <a:buAutoNum type="alphaLcPeriod"/>
            </a:pPr>
            <a:endParaRPr lang="fr-FR" sz="2600" dirty="0" smtClean="0"/>
          </a:p>
          <a:p>
            <a:pPr marL="1383030" lvl="1" indent="-514350">
              <a:buFont typeface="+mj-lt"/>
              <a:buAutoNum type="alphaLcPeriod"/>
            </a:pPr>
            <a:endParaRPr lang="fr-FR" sz="26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effectLst>
            <a:outerShdw blurRad="50800" dist="38100" dir="2700000" algn="tl" rotWithShape="0">
              <a:prstClr val="black">
                <a:alpha val="40000"/>
              </a:prstClr>
            </a:outerShdw>
          </a:effectLst>
        </p:spPr>
        <p:txBody>
          <a:bodyPr>
            <a:normAutofit fontScale="90000"/>
          </a:bodyPr>
          <a:lstStyle/>
          <a:p>
            <a:r>
              <a:rPr lang="fr-FR" dirty="0" smtClean="0"/>
              <a:t>Qualité de notre fonctionnement</a:t>
            </a:r>
            <a:br>
              <a:rPr lang="fr-FR" dirty="0" smtClean="0"/>
            </a:br>
            <a:r>
              <a:rPr lang="fr-FR" sz="3600" dirty="0" smtClean="0">
                <a:solidFill>
                  <a:schemeClr val="tx1"/>
                </a:solidFill>
              </a:rPr>
              <a:t>1 – les effectifs</a:t>
            </a:r>
            <a:endParaRPr lang="fr-FR" sz="3600" dirty="0"/>
          </a:p>
        </p:txBody>
      </p:sp>
      <p:sp>
        <p:nvSpPr>
          <p:cNvPr id="3" name="Espace réservé du contenu 2"/>
          <p:cNvSpPr>
            <a:spLocks noGrp="1"/>
          </p:cNvSpPr>
          <p:nvPr>
            <p:ph idx="1"/>
          </p:nvPr>
        </p:nvSpPr>
        <p:spPr/>
        <p:txBody>
          <a:bodyPr/>
          <a:lstStyle/>
          <a:p>
            <a:pPr>
              <a:buNone/>
            </a:pPr>
            <a:r>
              <a:rPr lang="fr-FR" sz="3600" dirty="0" smtClean="0"/>
              <a:t>Évolution des effectifs</a:t>
            </a:r>
          </a:p>
          <a:p>
            <a:pPr>
              <a:buNone/>
            </a:pPr>
            <a:r>
              <a:rPr lang="fr-FR" sz="3600" dirty="0" smtClean="0"/>
              <a:t>Au niveau interpersonnel</a:t>
            </a:r>
          </a:p>
          <a:p>
            <a:pPr lvl="1">
              <a:buNone/>
            </a:pPr>
            <a:r>
              <a:rPr lang="fr-FR" sz="2800" dirty="0" smtClean="0"/>
              <a:t>Qualité de la délégation de pouvoir</a:t>
            </a:r>
          </a:p>
          <a:p>
            <a:pPr lvl="1">
              <a:buNone/>
            </a:pPr>
            <a:r>
              <a:rPr lang="fr-FR" sz="2800" dirty="0" smtClean="0"/>
              <a:t>Nombre de membres  impliqués dans les différents projets ou en charge d’animer des événements.</a:t>
            </a:r>
          </a:p>
          <a:p>
            <a:pPr lvl="1">
              <a:buNone/>
            </a:pPr>
            <a:r>
              <a:rPr lang="fr-FR" sz="2800" dirty="0" smtClean="0"/>
              <a:t>Qualité des échanges (respect mutuel, solidarité, convivialité…).</a:t>
            </a:r>
          </a:p>
          <a:p>
            <a:pPr lvl="1"/>
            <a:endParaRPr lang="fr-FR" sz="3200" dirty="0" smtClean="0"/>
          </a:p>
          <a:p>
            <a:pPr lvl="1"/>
            <a:endParaRPr lang="fr-FR" sz="3200" dirty="0" smtClean="0"/>
          </a:p>
          <a:p>
            <a:pPr lvl="1"/>
            <a:endParaRPr lang="fr-FR" sz="3200" dirty="0" smtClean="0"/>
          </a:p>
          <a:p>
            <a:pPr lvl="1"/>
            <a:endParaRPr lang="fr-FR" sz="3200" dirty="0" smtClean="0"/>
          </a:p>
          <a:p>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1370</TotalTime>
  <Words>889</Words>
  <Application>Microsoft Office PowerPoint</Application>
  <PresentationFormat>Affichage à l'écran (4:3)</PresentationFormat>
  <Paragraphs>141</Paragraphs>
  <Slides>24</Slides>
  <Notes>0</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Apex</vt:lpstr>
      <vt:lpstr>Assemblée Générale des Marbrières de Caunes</vt:lpstr>
      <vt:lpstr>Rappel des valeurs de l’association</vt:lpstr>
      <vt:lpstr>A - Respect de notre objectif social</vt:lpstr>
      <vt:lpstr>Diapositive 4</vt:lpstr>
      <vt:lpstr>Diapositive 5</vt:lpstr>
      <vt:lpstr>Diapositive 6</vt:lpstr>
      <vt:lpstr>Diapositive 7</vt:lpstr>
      <vt:lpstr>B - Qualité de notre fonctionnement</vt:lpstr>
      <vt:lpstr>Qualité de notre fonctionnement 1 – les effectifs</vt:lpstr>
      <vt:lpstr>Diapositive 10</vt:lpstr>
      <vt:lpstr>Diapositive 11</vt:lpstr>
      <vt:lpstr>Qualité de notre fonctionnement</vt:lpstr>
      <vt:lpstr>C - Rayonnement de l’association</vt:lpstr>
      <vt:lpstr>C - Rayonnement de l’association</vt:lpstr>
      <vt:lpstr>C - Rayonnement de l’association</vt:lpstr>
      <vt:lpstr>C - Rayonnement de l’association</vt:lpstr>
      <vt:lpstr>D - Perspectives</vt:lpstr>
      <vt:lpstr>1) Les perspectives </vt:lpstr>
      <vt:lpstr>1) Les perspectives </vt:lpstr>
      <vt:lpstr>2) Les perspectives</vt:lpstr>
      <vt:lpstr>2) Les perspectives</vt:lpstr>
      <vt:lpstr>2) Les perspectives</vt:lpstr>
      <vt:lpstr>2) Les perspectives</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Assemblée Générale des Marbrières de Caunes</dc:title>
  <dc:creator>Albert</dc:creator>
  <cp:lastModifiedBy>Albert</cp:lastModifiedBy>
  <cp:revision>108</cp:revision>
  <dcterms:created xsi:type="dcterms:W3CDTF">2017-11-13T09:43:17Z</dcterms:created>
  <dcterms:modified xsi:type="dcterms:W3CDTF">2019-11-20T11:17:49Z</dcterms:modified>
</cp:coreProperties>
</file>